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drawings/drawing1.xml" ContentType="application/vnd.openxmlformats-officedocument.drawingml.chartshapes+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charts/chart5.xml" ContentType="application/vnd.openxmlformats-officedocument.drawingml.chart+xml"/>
  <Override PartName="/ppt/drawings/drawing3.xml" ContentType="application/vnd.openxmlformats-officedocument.drawingml.chartshapes+xml"/>
  <Override PartName="/ppt/charts/chart6.xml" ContentType="application/vnd.openxmlformats-officedocument.drawingml.chart+xml"/>
  <Override PartName="/ppt/drawings/drawing4.xml" ContentType="application/vnd.openxmlformats-officedocument.drawingml.chartshapes+xml"/>
  <Override PartName="/ppt/charts/chart7.xml" ContentType="application/vnd.openxmlformats-officedocument.drawingml.chart+xml"/>
  <Override PartName="/ppt/charts/style3.xml" ContentType="application/vnd.ms-office.chartstyle+xml"/>
  <Override PartName="/ppt/charts/colors3.xml" ContentType="application/vnd.ms-office.chartcolorstyle+xml"/>
  <Override PartName="/ppt/charts/chart8.xml" ContentType="application/vnd.openxmlformats-officedocument.drawingml.chart+xml"/>
  <Override PartName="/ppt/charts/style4.xml" ContentType="application/vnd.ms-office.chartstyle+xml"/>
  <Override PartName="/ppt/charts/colors4.xml" ContentType="application/vnd.ms-office.chartcolorstyle+xml"/>
  <Override PartName="/ppt/charts/chart9.xml" ContentType="application/vnd.openxmlformats-officedocument.drawingml.chart+xml"/>
  <Override PartName="/ppt/charts/style5.xml" ContentType="application/vnd.ms-office.chartstyle+xml"/>
  <Override PartName="/ppt/charts/colors5.xml" ContentType="application/vnd.ms-office.chartcolorstyle+xml"/>
  <Override PartName="/ppt/charts/chart10.xml" ContentType="application/vnd.openxmlformats-officedocument.drawingml.chart+xml"/>
  <Override PartName="/ppt/drawings/drawing5.xml" ContentType="application/vnd.openxmlformats-officedocument.drawingml.chartshapes+xml"/>
  <Override PartName="/ppt/charts/chart11.xml" ContentType="application/vnd.openxmlformats-officedocument.drawingml.chart+xml"/>
  <Override PartName="/ppt/charts/style6.xml" ContentType="application/vnd.ms-office.chartstyle+xml"/>
  <Override PartName="/ppt/charts/colors6.xml" ContentType="application/vnd.ms-office.chartcolorstyle+xml"/>
  <Override PartName="/ppt/charts/chart12.xml" ContentType="application/vnd.openxmlformats-officedocument.drawingml.chart+xml"/>
  <Override PartName="/ppt/charts/chart13.xml" ContentType="application/vnd.openxmlformats-officedocument.drawingml.chart+xml"/>
  <Override PartName="/ppt/drawings/drawing6.xml" ContentType="application/vnd.openxmlformats-officedocument.drawingml.chartshapes+xml"/>
  <Override PartName="/ppt/charts/chart14.xml" ContentType="application/vnd.openxmlformats-officedocument.drawingml.chart+xml"/>
  <Override PartName="/ppt/charts/chart15.xml" ContentType="application/vnd.openxmlformats-officedocument.drawingml.chart+xml"/>
  <Override PartName="/ppt/charts/style7.xml" ContentType="application/vnd.ms-office.chartstyle+xml"/>
  <Override PartName="/ppt/charts/colors7.xml" ContentType="application/vnd.ms-office.chartcolorstyle+xml"/>
  <Override PartName="/ppt/charts/chart16.xml" ContentType="application/vnd.openxmlformats-officedocument.drawingml.chart+xml"/>
  <Override PartName="/ppt/charts/style8.xml" ContentType="application/vnd.ms-office.chartstyle+xml"/>
  <Override PartName="/ppt/charts/colors8.xml" ContentType="application/vnd.ms-office.chartcolorstyle+xml"/>
  <Override PartName="/ppt/charts/chart17.xml" ContentType="application/vnd.openxmlformats-officedocument.drawingml.chart+xml"/>
  <Override PartName="/ppt/charts/style9.xml" ContentType="application/vnd.ms-office.chartstyle+xml"/>
  <Override PartName="/ppt/charts/colors9.xml" ContentType="application/vnd.ms-office.chartcolorstyle+xml"/>
  <Override PartName="/ppt/charts/chart18.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9.xml" ContentType="application/vnd.openxmlformats-officedocument.drawingml.chart+xml"/>
  <Override PartName="/ppt/charts/style11.xml" ContentType="application/vnd.ms-office.chartstyle+xml"/>
  <Override PartName="/ppt/charts/colors1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83" r:id="rId2"/>
    <p:sldId id="379" r:id="rId3"/>
    <p:sldId id="380" r:id="rId4"/>
    <p:sldId id="381" r:id="rId5"/>
    <p:sldId id="386" r:id="rId6"/>
    <p:sldId id="387" r:id="rId7"/>
    <p:sldId id="388" r:id="rId8"/>
    <p:sldId id="389" r:id="rId9"/>
    <p:sldId id="390" r:id="rId10"/>
    <p:sldId id="391" r:id="rId11"/>
    <p:sldId id="392" r:id="rId12"/>
    <p:sldId id="393" r:id="rId13"/>
    <p:sldId id="394" r:id="rId14"/>
    <p:sldId id="395" r:id="rId15"/>
    <p:sldId id="396" r:id="rId16"/>
    <p:sldId id="397" r:id="rId17"/>
    <p:sldId id="398" r:id="rId18"/>
    <p:sldId id="399" r:id="rId19"/>
    <p:sldId id="400" r:id="rId20"/>
    <p:sldId id="401" r:id="rId21"/>
    <p:sldId id="402" r:id="rId22"/>
    <p:sldId id="403" r:id="rId23"/>
    <p:sldId id="404" r:id="rId24"/>
    <p:sldId id="405" r:id="rId25"/>
    <p:sldId id="406" r:id="rId26"/>
    <p:sldId id="407" r:id="rId27"/>
    <p:sldId id="358" r:id="rId28"/>
    <p:sldId id="377" r:id="rId29"/>
    <p:sldId id="384" r:id="rId3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0000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74" autoAdjust="0"/>
    <p:restoredTop sz="94660"/>
  </p:normalViewPr>
  <p:slideViewPr>
    <p:cSldViewPr snapToGrid="0">
      <p:cViewPr varScale="1">
        <p:scale>
          <a:sx n="116" d="100"/>
          <a:sy n="116" d="100"/>
        </p:scale>
        <p:origin x="2016"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oleObject" Target="../embeddings/oleObject8.bin"/></Relationships>
</file>

<file path=ppt/charts/_rels/chart11.xml.rels><?xml version="1.0" encoding="UTF-8" standalone="yes"?>
<Relationships xmlns="http://schemas.openxmlformats.org/package/2006/relationships"><Relationship Id="rId3" Type="http://schemas.openxmlformats.org/officeDocument/2006/relationships/oleObject" Target="../embeddings/oleObject9.bin"/><Relationship Id="rId2" Type="http://schemas.microsoft.com/office/2011/relationships/chartColorStyle" Target="colors6.xml"/><Relationship Id="rId1" Type="http://schemas.microsoft.com/office/2011/relationships/chartStyle" Target="style6.xml"/></Relationships>
</file>

<file path=ppt/charts/_rels/chart12.xml.rels><?xml version="1.0" encoding="UTF-8" standalone="yes"?>
<Relationships xmlns="http://schemas.openxmlformats.org/package/2006/relationships"><Relationship Id="rId1" Type="http://schemas.openxmlformats.org/officeDocument/2006/relationships/oleObject" Target="../embeddings/oleObject10.bin"/></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oleObject" Target="../embeddings/oleObject11.bin"/></Relationships>
</file>

<file path=ppt/charts/_rels/chart14.xml.rels><?xml version="1.0" encoding="UTF-8" standalone="yes"?>
<Relationships xmlns="http://schemas.openxmlformats.org/package/2006/relationships"><Relationship Id="rId1" Type="http://schemas.openxmlformats.org/officeDocument/2006/relationships/oleObject" Target="../embeddings/oleObject12.bin"/></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7.xml"/><Relationship Id="rId1" Type="http://schemas.microsoft.com/office/2011/relationships/chartStyle" Target="style7.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8.xml"/><Relationship Id="rId1" Type="http://schemas.microsoft.com/office/2011/relationships/chartStyle" Target="style8.xml"/></Relationships>
</file>

<file path=ppt/charts/_rels/chart17.xml.rels><?xml version="1.0" encoding="UTF-8" standalone="yes"?>
<Relationships xmlns="http://schemas.openxmlformats.org/package/2006/relationships"><Relationship Id="rId3" Type="http://schemas.openxmlformats.org/officeDocument/2006/relationships/oleObject" Target="../embeddings/oleObject13.bin"/><Relationship Id="rId2" Type="http://schemas.microsoft.com/office/2011/relationships/chartColorStyle" Target="colors9.xml"/><Relationship Id="rId1" Type="http://schemas.microsoft.com/office/2011/relationships/chartStyle" Target="style9.xml"/></Relationships>
</file>

<file path=ppt/charts/_rels/chart18.xml.rels><?xml version="1.0" encoding="UTF-8" standalone="yes"?>
<Relationships xmlns="http://schemas.openxmlformats.org/package/2006/relationships"><Relationship Id="rId3" Type="http://schemas.openxmlformats.org/officeDocument/2006/relationships/oleObject" Target="../embeddings/oleObject14.bin"/><Relationship Id="rId2" Type="http://schemas.microsoft.com/office/2011/relationships/chartColorStyle" Target="colors10.xml"/><Relationship Id="rId1" Type="http://schemas.microsoft.com/office/2011/relationships/chartStyle" Target="style10.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embeddings/oleObject1.bin"/></Relationships>
</file>

<file path=ppt/charts/_rels/chart4.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embeddings/oleObject3.bin"/></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oleObject" Target="../embeddings/oleObject4.bin"/></Relationships>
</file>

<file path=ppt/charts/_rels/chart7.xml.rels><?xml version="1.0" encoding="UTF-8" standalone="yes"?>
<Relationships xmlns="http://schemas.openxmlformats.org/package/2006/relationships"><Relationship Id="rId3" Type="http://schemas.openxmlformats.org/officeDocument/2006/relationships/oleObject" Target="../embeddings/oleObject5.bin"/><Relationship Id="rId2" Type="http://schemas.microsoft.com/office/2011/relationships/chartColorStyle" Target="colors3.xml"/><Relationship Id="rId1" Type="http://schemas.microsoft.com/office/2011/relationships/chartStyle" Target="style3.xml"/></Relationships>
</file>

<file path=ppt/charts/_rels/chart8.xml.rels><?xml version="1.0" encoding="UTF-8" standalone="yes"?>
<Relationships xmlns="http://schemas.openxmlformats.org/package/2006/relationships"><Relationship Id="rId3" Type="http://schemas.openxmlformats.org/officeDocument/2006/relationships/oleObject" Target="../embeddings/oleObject6.bin"/><Relationship Id="rId2" Type="http://schemas.microsoft.com/office/2011/relationships/chartColorStyle" Target="colors4.xml"/><Relationship Id="rId1" Type="http://schemas.microsoft.com/office/2011/relationships/chartStyle" Target="style4.xml"/></Relationships>
</file>

<file path=ppt/charts/_rels/chart9.xml.rels><?xml version="1.0" encoding="UTF-8" standalone="yes"?>
<Relationships xmlns="http://schemas.openxmlformats.org/package/2006/relationships"><Relationship Id="rId3" Type="http://schemas.openxmlformats.org/officeDocument/2006/relationships/oleObject" Target="../embeddings/oleObject7.bin"/><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3600" b="0" cap="none" spc="0">
                <a:ln w="10160">
                  <a:solidFill>
                    <a:schemeClr val="accent1"/>
                  </a:solidFill>
                  <a:prstDash val="solid"/>
                </a:ln>
                <a:solidFill>
                  <a:srgbClr val="FFFFFF"/>
                </a:solidFill>
                <a:effectLst>
                  <a:outerShdw blurRad="38100" dist="32000" dir="5400000" algn="tl">
                    <a:srgbClr val="000000">
                      <a:alpha val="30000"/>
                    </a:srgbClr>
                  </a:outerShdw>
                  <a:reflection blurRad="6350" stA="60000" endA="900" endPos="58000" dir="5400000" sy="-100000" algn="bl" rotWithShape="0"/>
                </a:effectLst>
              </a:defRPr>
            </a:pPr>
            <a:endParaRPr lang="ru-RU" sz="3600" b="0" cap="none" spc="0" dirty="0">
              <a:ln w="10160">
                <a:solidFill>
                  <a:schemeClr val="accent1"/>
                </a:solidFill>
                <a:prstDash val="solid"/>
              </a:ln>
              <a:solidFill>
                <a:srgbClr val="FFFFFF"/>
              </a:solidFill>
              <a:effectLst>
                <a:outerShdw blurRad="38100" dist="32000" dir="5400000" algn="tl">
                  <a:srgbClr val="000000">
                    <a:alpha val="30000"/>
                  </a:srgbClr>
                </a:outerShdw>
                <a:reflection blurRad="6350" stA="60000" endA="900" endPos="58000" dir="5400000" sy="-100000" algn="bl" rotWithShape="0"/>
              </a:effectLst>
            </a:endParaRPr>
          </a:p>
        </c:rich>
      </c:tx>
      <c:layout>
        <c:manualLayout>
          <c:xMode val="edge"/>
          <c:yMode val="edge"/>
          <c:x val="0.41480028641804106"/>
          <c:y val="4.6120455455360046E-2"/>
        </c:manualLayout>
      </c:layout>
      <c:overlay val="0"/>
    </c:title>
    <c:autoTitleDeleted val="0"/>
    <c:view3D>
      <c:rotX val="30"/>
      <c:rotY val="100"/>
      <c:rAngAx val="0"/>
      <c:perspective val="20"/>
    </c:view3D>
    <c:floor>
      <c:thickness val="0"/>
    </c:floor>
    <c:sideWall>
      <c:thickness val="0"/>
    </c:sideWall>
    <c:backWall>
      <c:thickness val="0"/>
    </c:backWall>
    <c:plotArea>
      <c:layout>
        <c:manualLayout>
          <c:layoutTarget val="inner"/>
          <c:xMode val="edge"/>
          <c:yMode val="edge"/>
          <c:x val="0.14010299942302915"/>
          <c:y val="0.26794819456604008"/>
          <c:w val="0.84293303630043992"/>
          <c:h val="0.64165291824525961"/>
        </c:manualLayout>
      </c:layout>
      <c:pie3DChart>
        <c:varyColors val="1"/>
        <c:ser>
          <c:idx val="0"/>
          <c:order val="0"/>
          <c:tx>
            <c:strRef>
              <c:f>Лист1!$B$1</c:f>
              <c:strCache>
                <c:ptCount val="1"/>
                <c:pt idx="0">
                  <c:v>Продажи</c:v>
                </c:pt>
              </c:strCache>
            </c:strRef>
          </c:tx>
          <c:dPt>
            <c:idx val="0"/>
            <c:bubble3D val="0"/>
            <c:extLst xmlns:c16r2="http://schemas.microsoft.com/office/drawing/2015/06/chart">
              <c:ext xmlns:c16="http://schemas.microsoft.com/office/drawing/2014/chart" uri="{C3380CC4-5D6E-409C-BE32-E72D297353CC}">
                <c16:uniqueId val="{00000000-586B-4399-A565-2382B969CFCA}"/>
              </c:ext>
            </c:extLst>
          </c:dPt>
          <c:dLbls>
            <c:dLbl>
              <c:idx val="0"/>
              <c:layout>
                <c:manualLayout>
                  <c:x val="0.28058570692722451"/>
                  <c:y val="-0.16102105450773035"/>
                </c:manualLayout>
              </c:layout>
              <c:spPr>
                <a:noFill/>
                <a:ln>
                  <a:noFill/>
                </a:ln>
                <a:effectLst/>
              </c:spPr>
              <c:txPr>
                <a:bodyPr/>
                <a:lstStyle/>
                <a:p>
                  <a:pPr>
                    <a:defRPr sz="3600" b="1">
                      <a:solidFill>
                        <a:schemeClr val="bg1"/>
                      </a:solidFill>
                    </a:defRPr>
                  </a:pPr>
                  <a:endParaRPr lang="ru-RU"/>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0-586B-4399-A565-2382B969CFCA}"/>
                </c:ext>
                <c:ext xmlns:c15="http://schemas.microsoft.com/office/drawing/2012/chart" uri="{CE6537A1-D6FC-4f65-9D91-7224C49458BB}">
                  <c15:layout/>
                </c:ext>
              </c:extLst>
            </c:dLbl>
            <c:dLbl>
              <c:idx val="1"/>
              <c:layout>
                <c:manualLayout>
                  <c:x val="-0.20363412001841075"/>
                  <c:y val="6.7384307605124011E-2"/>
                </c:manualLayout>
              </c:layout>
              <c:spPr>
                <a:noFill/>
                <a:ln>
                  <a:noFill/>
                </a:ln>
                <a:effectLst/>
              </c:spPr>
              <c:txPr>
                <a:bodyPr/>
                <a:lstStyle/>
                <a:p>
                  <a:pPr>
                    <a:defRPr sz="3600" b="1">
                      <a:solidFill>
                        <a:schemeClr val="bg1"/>
                      </a:solidFill>
                    </a:defRPr>
                  </a:pPr>
                  <a:endParaRPr lang="ru-RU"/>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586B-4399-A565-2382B969CFCA}"/>
                </c:ext>
                <c:ext xmlns:c15="http://schemas.microsoft.com/office/drawing/2012/chart" uri="{CE6537A1-D6FC-4f65-9D91-7224C49458BB}">
                  <c15:layout/>
                </c:ext>
              </c:extLst>
            </c:dLbl>
            <c:spPr>
              <a:noFill/>
              <a:ln>
                <a:noFill/>
              </a:ln>
              <a:effectLst/>
            </c:spPr>
            <c:txPr>
              <a:bodyPr/>
              <a:lstStyle/>
              <a:p>
                <a:pPr>
                  <a:defRPr sz="2800">
                    <a:solidFill>
                      <a:schemeClr val="bg1"/>
                    </a:solidFill>
                  </a:defRPr>
                </a:pPr>
                <a:endParaRPr lang="ru-RU"/>
              </a:p>
            </c:txPr>
            <c:showLegendKey val="0"/>
            <c:showVal val="0"/>
            <c:showCatName val="0"/>
            <c:showSerName val="0"/>
            <c:showPercent val="1"/>
            <c:showBubbleSize val="0"/>
            <c:showLeaderLines val="1"/>
            <c:extLst xmlns:c16r2="http://schemas.microsoft.com/office/drawing/2015/06/chart">
              <c:ext xmlns:c15="http://schemas.microsoft.com/office/drawing/2012/chart" uri="{CE6537A1-D6FC-4f65-9D91-7224C49458BB}"/>
            </c:extLst>
          </c:dLbls>
          <c:cat>
            <c:numRef>
              <c:f>Лист1!$A$2:$A$3</c:f>
              <c:numCache>
                <c:formatCode>General</c:formatCode>
                <c:ptCount val="2"/>
              </c:numCache>
            </c:numRef>
          </c:cat>
          <c:val>
            <c:numRef>
              <c:f>Лист1!$B$2:$B$3</c:f>
              <c:numCache>
                <c:formatCode>General</c:formatCode>
                <c:ptCount val="2"/>
                <c:pt idx="0">
                  <c:v>145000</c:v>
                </c:pt>
                <c:pt idx="1">
                  <c:v>42519</c:v>
                </c:pt>
              </c:numCache>
            </c:numRef>
          </c:val>
          <c:extLst xmlns:c16r2="http://schemas.microsoft.com/office/drawing/2015/06/chart">
            <c:ext xmlns:c16="http://schemas.microsoft.com/office/drawing/2014/chart" uri="{C3380CC4-5D6E-409C-BE32-E72D297353CC}">
              <c16:uniqueId val="{00000002-586B-4399-A565-2382B969CFCA}"/>
            </c:ext>
          </c:extLst>
        </c:ser>
        <c:dLbls>
          <c:showLegendKey val="0"/>
          <c:showVal val="0"/>
          <c:showCatName val="0"/>
          <c:showSerName val="0"/>
          <c:showPercent val="0"/>
          <c:showBubbleSize val="0"/>
          <c:showLeaderLines val="1"/>
        </c:dLbls>
      </c:pie3DChart>
    </c:plotArea>
    <c:plotVisOnly val="1"/>
    <c:dispBlanksAs val="zero"/>
    <c:showDLblsOverMax val="0"/>
  </c:chart>
  <c:txPr>
    <a:bodyPr/>
    <a:lstStyle/>
    <a:p>
      <a:pPr>
        <a:defRPr sz="1800"/>
      </a:pPr>
      <a:endParaRPr lang="ru-RU"/>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a:pPr>
            <a:r>
              <a:rPr lang="ru-RU"/>
              <a:t>ИТОГО реализация продукции деревообработки (м3)</a:t>
            </a:r>
          </a:p>
        </c:rich>
      </c:tx>
      <c:layout>
        <c:manualLayout>
          <c:xMode val="edge"/>
          <c:yMode val="edge"/>
          <c:x val="0.43438795931758528"/>
          <c:y val="9.2592592592592587E-3"/>
        </c:manualLayout>
      </c:layout>
      <c:overlay val="0"/>
      <c:spPr>
        <a:noFill/>
        <a:ln>
          <a:noFill/>
        </a:ln>
        <a:effectLst/>
      </c:spPr>
    </c:title>
    <c:autoTitleDeleted val="0"/>
    <c:plotArea>
      <c:layout>
        <c:manualLayout>
          <c:layoutTarget val="inner"/>
          <c:xMode val="edge"/>
          <c:yMode val="edge"/>
          <c:x val="0.45357291666666666"/>
          <c:y val="8.7407553222513854E-2"/>
          <c:w val="0.53496874999999988"/>
          <c:h val="0.62201283172936717"/>
        </c:manualLayout>
      </c:layout>
      <c:lineChart>
        <c:grouping val="standard"/>
        <c:varyColors val="0"/>
        <c:ser>
          <c:idx val="0"/>
          <c:order val="0"/>
          <c:tx>
            <c:strRef>
              <c:f>'[230731 Статистика ЛПХ июль 2023.xlsx]Сводный анализ'!$A$57</c:f>
              <c:strCache>
                <c:ptCount val="1"/>
                <c:pt idx="0">
                  <c:v>Итого продукция деревообработки (м3) 2021 год.</c:v>
                </c:pt>
              </c:strCache>
            </c:strRef>
          </c:tx>
          <c:spPr>
            <a:ln w="28575" cap="rnd">
              <a:solidFill>
                <a:schemeClr val="accent1"/>
              </a:solidFill>
              <a:round/>
            </a:ln>
            <a:effectLst/>
          </c:spPr>
          <c:marker>
            <c:symbol val="none"/>
          </c:marker>
          <c:cat>
            <c:strRef>
              <c:f>'[230731 Статистика ЛПХ июль 2023.xlsx]Сводный анализ'!$B$56:$H$56</c:f>
              <c:strCache>
                <c:ptCount val="7"/>
                <c:pt idx="0">
                  <c:v>Январь</c:v>
                </c:pt>
                <c:pt idx="1">
                  <c:v>Февраль</c:v>
                </c:pt>
                <c:pt idx="2">
                  <c:v>Март</c:v>
                </c:pt>
                <c:pt idx="3">
                  <c:v>Апрель</c:v>
                </c:pt>
                <c:pt idx="4">
                  <c:v>Май</c:v>
                </c:pt>
                <c:pt idx="5">
                  <c:v>Июнь</c:v>
                </c:pt>
                <c:pt idx="6">
                  <c:v>Июль</c:v>
                </c:pt>
              </c:strCache>
            </c:strRef>
          </c:cat>
          <c:val>
            <c:numRef>
              <c:f>'[230731 Статистика ЛПХ июль 2023.xlsx]Сводный анализ'!$B$57:$H$57</c:f>
              <c:numCache>
                <c:formatCode>0</c:formatCode>
                <c:ptCount val="7"/>
                <c:pt idx="0">
                  <c:v>124004.87</c:v>
                </c:pt>
                <c:pt idx="1">
                  <c:v>97728.981</c:v>
                </c:pt>
                <c:pt idx="2">
                  <c:v>143933.133</c:v>
                </c:pt>
                <c:pt idx="3">
                  <c:v>145180</c:v>
                </c:pt>
                <c:pt idx="4">
                  <c:v>139602</c:v>
                </c:pt>
                <c:pt idx="5">
                  <c:v>153611</c:v>
                </c:pt>
                <c:pt idx="6">
                  <c:v>141108</c:v>
                </c:pt>
              </c:numCache>
            </c:numRef>
          </c:val>
          <c:smooth val="0"/>
          <c:extLst xmlns:c16r2="http://schemas.microsoft.com/office/drawing/2015/06/chart">
            <c:ext xmlns:c16="http://schemas.microsoft.com/office/drawing/2014/chart" uri="{C3380CC4-5D6E-409C-BE32-E72D297353CC}">
              <c16:uniqueId val="{00000000-962C-407E-8DC5-B12E6A53CDDC}"/>
            </c:ext>
          </c:extLst>
        </c:ser>
        <c:ser>
          <c:idx val="1"/>
          <c:order val="1"/>
          <c:tx>
            <c:strRef>
              <c:f>'[230731 Статистика ЛПХ июль 2023.xlsx]Сводный анализ'!$A$58</c:f>
              <c:strCache>
                <c:ptCount val="1"/>
                <c:pt idx="0">
                  <c:v>Итого продукция деревообработки (м3) 2022 год.</c:v>
                </c:pt>
              </c:strCache>
            </c:strRef>
          </c:tx>
          <c:spPr>
            <a:ln w="28575" cap="rnd">
              <a:solidFill>
                <a:schemeClr val="accent2"/>
              </a:solidFill>
              <a:round/>
            </a:ln>
            <a:effectLst/>
          </c:spPr>
          <c:marker>
            <c:symbol val="none"/>
          </c:marker>
          <c:cat>
            <c:strRef>
              <c:f>'[230731 Статистика ЛПХ июль 2023.xlsx]Сводный анализ'!$B$56:$H$56</c:f>
              <c:strCache>
                <c:ptCount val="7"/>
                <c:pt idx="0">
                  <c:v>Январь</c:v>
                </c:pt>
                <c:pt idx="1">
                  <c:v>Февраль</c:v>
                </c:pt>
                <c:pt idx="2">
                  <c:v>Март</c:v>
                </c:pt>
                <c:pt idx="3">
                  <c:v>Апрель</c:v>
                </c:pt>
                <c:pt idx="4">
                  <c:v>Май</c:v>
                </c:pt>
                <c:pt idx="5">
                  <c:v>Июнь</c:v>
                </c:pt>
                <c:pt idx="6">
                  <c:v>Июль</c:v>
                </c:pt>
              </c:strCache>
            </c:strRef>
          </c:cat>
          <c:val>
            <c:numRef>
              <c:f>'[230731 Статистика ЛПХ июль 2023.xlsx]Сводный анализ'!$B$58:$H$58</c:f>
              <c:numCache>
                <c:formatCode>0</c:formatCode>
                <c:ptCount val="7"/>
                <c:pt idx="0">
                  <c:v>169216.514</c:v>
                </c:pt>
                <c:pt idx="1">
                  <c:v>164169.91400000002</c:v>
                </c:pt>
                <c:pt idx="2">
                  <c:v>148128.32799999998</c:v>
                </c:pt>
                <c:pt idx="3">
                  <c:v>208978</c:v>
                </c:pt>
                <c:pt idx="4">
                  <c:v>243390</c:v>
                </c:pt>
                <c:pt idx="5">
                  <c:v>191650</c:v>
                </c:pt>
                <c:pt idx="6">
                  <c:v>220685</c:v>
                </c:pt>
              </c:numCache>
            </c:numRef>
          </c:val>
          <c:smooth val="0"/>
          <c:extLst xmlns:c16r2="http://schemas.microsoft.com/office/drawing/2015/06/chart">
            <c:ext xmlns:c16="http://schemas.microsoft.com/office/drawing/2014/chart" uri="{C3380CC4-5D6E-409C-BE32-E72D297353CC}">
              <c16:uniqueId val="{00000001-962C-407E-8DC5-B12E6A53CDDC}"/>
            </c:ext>
          </c:extLst>
        </c:ser>
        <c:ser>
          <c:idx val="2"/>
          <c:order val="2"/>
          <c:tx>
            <c:strRef>
              <c:f>'[230731 Статистика ЛПХ июль 2023.xlsx]Сводный анализ'!$A$59</c:f>
              <c:strCache>
                <c:ptCount val="1"/>
                <c:pt idx="0">
                  <c:v>Итого продукция деревообработки (м3) 2023 год.</c:v>
                </c:pt>
              </c:strCache>
            </c:strRef>
          </c:tx>
          <c:marker>
            <c:symbol val="none"/>
          </c:marker>
          <c:cat>
            <c:strRef>
              <c:f>'[230731 Статистика ЛПХ июль 2023.xlsx]Сводный анализ'!$B$56:$H$56</c:f>
              <c:strCache>
                <c:ptCount val="7"/>
                <c:pt idx="0">
                  <c:v>Январь</c:v>
                </c:pt>
                <c:pt idx="1">
                  <c:v>Февраль</c:v>
                </c:pt>
                <c:pt idx="2">
                  <c:v>Март</c:v>
                </c:pt>
                <c:pt idx="3">
                  <c:v>Апрель</c:v>
                </c:pt>
                <c:pt idx="4">
                  <c:v>Май</c:v>
                </c:pt>
                <c:pt idx="5">
                  <c:v>Июнь</c:v>
                </c:pt>
                <c:pt idx="6">
                  <c:v>Июль</c:v>
                </c:pt>
              </c:strCache>
            </c:strRef>
          </c:cat>
          <c:val>
            <c:numRef>
              <c:f>'[230731 Статистика ЛПХ июль 2023.xlsx]Сводный анализ'!$B$59:$H$59</c:f>
              <c:numCache>
                <c:formatCode>0</c:formatCode>
                <c:ptCount val="7"/>
                <c:pt idx="0">
                  <c:v>143657</c:v>
                </c:pt>
                <c:pt idx="1">
                  <c:v>158930</c:v>
                </c:pt>
                <c:pt idx="2">
                  <c:v>167310</c:v>
                </c:pt>
                <c:pt idx="3">
                  <c:v>216577</c:v>
                </c:pt>
                <c:pt idx="4">
                  <c:v>194848</c:v>
                </c:pt>
                <c:pt idx="5">
                  <c:v>156486</c:v>
                </c:pt>
                <c:pt idx="6">
                  <c:v>169888</c:v>
                </c:pt>
              </c:numCache>
            </c:numRef>
          </c:val>
          <c:smooth val="0"/>
        </c:ser>
        <c:dLbls>
          <c:showLegendKey val="0"/>
          <c:showVal val="0"/>
          <c:showCatName val="0"/>
          <c:showSerName val="0"/>
          <c:showPercent val="0"/>
          <c:showBubbleSize val="0"/>
        </c:dLbls>
        <c:smooth val="0"/>
        <c:axId val="465109840"/>
        <c:axId val="465110232"/>
      </c:lineChart>
      <c:catAx>
        <c:axId val="465109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ru-RU"/>
          </a:p>
        </c:txPr>
        <c:crossAx val="465110232"/>
        <c:crosses val="autoZero"/>
        <c:auto val="1"/>
        <c:lblAlgn val="ctr"/>
        <c:lblOffset val="100"/>
        <c:noMultiLvlLbl val="0"/>
      </c:catAx>
      <c:valAx>
        <c:axId val="46511023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vert="horz"/>
              <a:lstStyle/>
              <a:p>
                <a:pPr>
                  <a:defRPr/>
                </a:pPr>
                <a:r>
                  <a:rPr lang="ru-RU"/>
                  <a:t>м3</a:t>
                </a:r>
              </a:p>
            </c:rich>
          </c:tx>
          <c:layout>
            <c:manualLayout>
              <c:xMode val="edge"/>
              <c:yMode val="edge"/>
              <c:x val="0.40104166666666669"/>
              <c:y val="0.31737226596675416"/>
            </c:manualLayout>
          </c:layout>
          <c:overlay val="0"/>
          <c:spPr>
            <a:noFill/>
            <a:ln>
              <a:noFill/>
            </a:ln>
            <a:effectLst/>
          </c:spPr>
        </c:title>
        <c:numFmt formatCode="0" sourceLinked="1"/>
        <c:majorTickMark val="none"/>
        <c:minorTickMark val="none"/>
        <c:tickLblPos val="nextTo"/>
        <c:spPr>
          <a:noFill/>
          <a:ln>
            <a:noFill/>
          </a:ln>
          <a:effectLst/>
        </c:spPr>
        <c:txPr>
          <a:bodyPr rot="-60000000" vert="horz"/>
          <a:lstStyle/>
          <a:p>
            <a:pPr>
              <a:defRPr/>
            </a:pPr>
            <a:endParaRPr lang="ru-RU"/>
          </a:p>
        </c:txPr>
        <c:crossAx val="465109840"/>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vert="horz"/>
          <a:lstStyle/>
          <a:p>
            <a:pPr rtl="0">
              <a:defRPr sz="1600"/>
            </a:pPr>
            <a:endParaRPr lang="ru-RU"/>
          </a:p>
        </c:txPr>
      </c:dTable>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sz="1600"/>
      </a:pPr>
      <a:endParaRPr lang="ru-RU"/>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65000"/>
                    <a:lumOff val="35000"/>
                  </a:schemeClr>
                </a:solidFill>
                <a:effectLst/>
                <a:latin typeface="+mn-lt"/>
                <a:ea typeface="+mn-ea"/>
                <a:cs typeface="+mn-cs"/>
              </a:defRPr>
            </a:pPr>
            <a:r>
              <a:rPr lang="ru-RU" sz="1800" b="1"/>
              <a:t>Итого реализация продукции деревообработки (м3)</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65000"/>
                  <a:lumOff val="35000"/>
                </a:schemeClr>
              </a:solidFill>
              <a:effectLst/>
              <a:latin typeface="+mn-lt"/>
              <a:ea typeface="+mn-ea"/>
              <a:cs typeface="+mn-cs"/>
            </a:defRPr>
          </a:pPr>
          <a:endParaRPr lang="ru-RU"/>
        </a:p>
      </c:txPr>
    </c:title>
    <c:autoTitleDeleted val="0"/>
    <c:plotArea>
      <c:layout/>
      <c:barChart>
        <c:barDir val="col"/>
        <c:grouping val="clustered"/>
        <c:varyColors val="0"/>
        <c:ser>
          <c:idx val="0"/>
          <c:order val="0"/>
          <c:spPr>
            <a:gradFill>
              <a:gsLst>
                <a:gs pos="0">
                  <a:schemeClr val="accent1"/>
                </a:gs>
                <a:gs pos="100000">
                  <a:schemeClr val="accent1">
                    <a:lumMod val="84000"/>
                  </a:schemeClr>
                </a:gs>
              </a:gsLst>
              <a:lin ang="5400000" scaled="1"/>
            </a:gradFill>
            <a:ln>
              <a:noFill/>
            </a:ln>
            <a:effectLst>
              <a:outerShdw blurRad="76200" dir="18900000" sy="23000" kx="-1200000" algn="bl" rotWithShape="0">
                <a:prstClr val="black">
                  <a:alpha val="20000"/>
                </a:prst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lt1"/>
                    </a:solidFill>
                    <a:latin typeface="+mn-lt"/>
                    <a:ea typeface="+mn-ea"/>
                    <a:cs typeface="+mn-cs"/>
                  </a:defRPr>
                </a:pPr>
                <a:endParaRPr lang="ru-RU"/>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'[230731 Статистика ЛПХ июль 2023.xlsx]Сводный анализ'!$AZ$56:$AZ$58</c:f>
              <c:strCache>
                <c:ptCount val="3"/>
                <c:pt idx="0">
                  <c:v>2021 год</c:v>
                </c:pt>
                <c:pt idx="1">
                  <c:v>2022 год</c:v>
                </c:pt>
                <c:pt idx="2">
                  <c:v>2023 год</c:v>
                </c:pt>
              </c:strCache>
            </c:strRef>
          </c:cat>
          <c:val>
            <c:numRef>
              <c:f>'[230731 Статистика ЛПХ июль 2023.xlsx]Сводный анализ'!$BA$56:$BA$58</c:f>
              <c:numCache>
                <c:formatCode>0</c:formatCode>
                <c:ptCount val="3"/>
                <c:pt idx="0">
                  <c:v>945167.98399999994</c:v>
                </c:pt>
                <c:pt idx="1">
                  <c:v>1346217.7560000001</c:v>
                </c:pt>
                <c:pt idx="2">
                  <c:v>1207696</c:v>
                </c:pt>
              </c:numCache>
            </c:numRef>
          </c:val>
        </c:ser>
        <c:dLbls>
          <c:dLblPos val="inEnd"/>
          <c:showLegendKey val="0"/>
          <c:showVal val="1"/>
          <c:showCatName val="0"/>
          <c:showSerName val="0"/>
          <c:showPercent val="0"/>
          <c:showBubbleSize val="0"/>
        </c:dLbls>
        <c:gapWidth val="41"/>
        <c:axId val="465111408"/>
        <c:axId val="454837872"/>
      </c:barChart>
      <c:catAx>
        <c:axId val="46511140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dk1">
                    <a:lumMod val="65000"/>
                    <a:lumOff val="35000"/>
                  </a:schemeClr>
                </a:solidFill>
                <a:effectLst/>
                <a:latin typeface="+mn-lt"/>
                <a:ea typeface="+mn-ea"/>
                <a:cs typeface="+mn-cs"/>
              </a:defRPr>
            </a:pPr>
            <a:endParaRPr lang="ru-RU"/>
          </a:p>
        </c:txPr>
        <c:crossAx val="454837872"/>
        <c:crosses val="autoZero"/>
        <c:auto val="1"/>
        <c:lblAlgn val="ctr"/>
        <c:lblOffset val="100"/>
        <c:noMultiLvlLbl val="0"/>
      </c:catAx>
      <c:valAx>
        <c:axId val="454837872"/>
        <c:scaling>
          <c:orientation val="minMax"/>
        </c:scaling>
        <c:delete val="1"/>
        <c:axPos val="l"/>
        <c:numFmt formatCode="0" sourceLinked="1"/>
        <c:majorTickMark val="none"/>
        <c:minorTickMark val="none"/>
        <c:tickLblPos val="nextTo"/>
        <c:crossAx val="465111408"/>
        <c:crosses val="autoZero"/>
        <c:crossBetween val="between"/>
      </c:valAx>
      <c:spPr>
        <a:noFill/>
        <a:ln>
          <a:noFill/>
        </a:ln>
        <a:effectLst/>
      </c:spPr>
    </c:plotArea>
    <c:plotVisOnly val="1"/>
    <c:dispBlanksAs val="gap"/>
    <c:showDLblsOverMax val="0"/>
  </c:chart>
  <c: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a:effectLst/>
  </c:spPr>
  <c:txPr>
    <a:bodyPr/>
    <a:lstStyle/>
    <a:p>
      <a:pPr>
        <a:defRPr/>
      </a:pPr>
      <a:endParaRPr lang="ru-RU"/>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cap="none" spc="20" baseline="0">
                <a:solidFill>
                  <a:schemeClr val="dk1">
                    <a:lumMod val="50000"/>
                    <a:lumOff val="50000"/>
                  </a:schemeClr>
                </a:solidFill>
                <a:latin typeface="+mn-lt"/>
                <a:ea typeface="+mn-ea"/>
                <a:cs typeface="+mn-cs"/>
              </a:defRPr>
            </a:pPr>
            <a:r>
              <a:rPr lang="ru-RU"/>
              <a:t>Реализация. Клеенный брус (м3)</a:t>
            </a:r>
          </a:p>
        </c:rich>
      </c:tx>
      <c:overlay val="0"/>
      <c:spPr>
        <a:noFill/>
        <a:ln>
          <a:noFill/>
        </a:ln>
        <a:effectLst/>
      </c:spPr>
    </c:title>
    <c:autoTitleDeleted val="0"/>
    <c:plotArea>
      <c:layout/>
      <c:lineChart>
        <c:grouping val="standard"/>
        <c:varyColors val="0"/>
        <c:ser>
          <c:idx val="0"/>
          <c:order val="0"/>
          <c:tx>
            <c:strRef>
              <c:f>'[230731 Статистика ЛПХ июль 2023.xlsx]Сводный анализ'!$A$33</c:f>
              <c:strCache>
                <c:ptCount val="1"/>
                <c:pt idx="0">
                  <c:v>Клеенный брус (м3) 2021 год.</c:v>
                </c:pt>
              </c:strCache>
            </c:strRef>
          </c:tx>
          <c:spPr>
            <a:ln w="22225" cap="rnd" cmpd="sng" algn="ctr">
              <a:solidFill>
                <a:schemeClr val="accent1"/>
              </a:solidFill>
              <a:round/>
            </a:ln>
            <a:effectLst/>
          </c:spPr>
          <c:marker>
            <c:symbol val="none"/>
          </c:marker>
          <c:cat>
            <c:strRef>
              <c:f>'[230731 Статистика ЛПХ июль 2023.xlsx]Сводный анализ'!$B$32:$H$32</c:f>
              <c:strCache>
                <c:ptCount val="7"/>
                <c:pt idx="0">
                  <c:v>Январь</c:v>
                </c:pt>
                <c:pt idx="1">
                  <c:v>Февраль</c:v>
                </c:pt>
                <c:pt idx="2">
                  <c:v>Март</c:v>
                </c:pt>
                <c:pt idx="3">
                  <c:v>Апрель</c:v>
                </c:pt>
                <c:pt idx="4">
                  <c:v>Май</c:v>
                </c:pt>
                <c:pt idx="5">
                  <c:v>Июнь</c:v>
                </c:pt>
                <c:pt idx="6">
                  <c:v>Июль</c:v>
                </c:pt>
              </c:strCache>
            </c:strRef>
          </c:cat>
          <c:val>
            <c:numRef>
              <c:f>'[230731 Статистика ЛПХ июль 2023.xlsx]Сводный анализ'!$B$33:$H$33</c:f>
              <c:numCache>
                <c:formatCode>0</c:formatCode>
                <c:ptCount val="7"/>
                <c:pt idx="0">
                  <c:v>2611</c:v>
                </c:pt>
                <c:pt idx="1">
                  <c:v>2587</c:v>
                </c:pt>
                <c:pt idx="2">
                  <c:v>2140</c:v>
                </c:pt>
                <c:pt idx="3">
                  <c:v>1322</c:v>
                </c:pt>
                <c:pt idx="4">
                  <c:v>3457</c:v>
                </c:pt>
                <c:pt idx="5">
                  <c:v>1506</c:v>
                </c:pt>
                <c:pt idx="6">
                  <c:v>2651</c:v>
                </c:pt>
              </c:numCache>
            </c:numRef>
          </c:val>
          <c:smooth val="0"/>
          <c:extLst xmlns:c16r2="http://schemas.microsoft.com/office/drawing/2015/06/chart">
            <c:ext xmlns:c16="http://schemas.microsoft.com/office/drawing/2014/chart" uri="{C3380CC4-5D6E-409C-BE32-E72D297353CC}">
              <c16:uniqueId val="{00000000-9213-4C2E-AA13-9A849842A14E}"/>
            </c:ext>
          </c:extLst>
        </c:ser>
        <c:ser>
          <c:idx val="1"/>
          <c:order val="1"/>
          <c:tx>
            <c:strRef>
              <c:f>'[230731 Статистика ЛПХ июль 2023.xlsx]Сводный анализ'!$A$34</c:f>
              <c:strCache>
                <c:ptCount val="1"/>
                <c:pt idx="0">
                  <c:v>Клеенный брус (м3) 2022 год.</c:v>
                </c:pt>
              </c:strCache>
            </c:strRef>
          </c:tx>
          <c:spPr>
            <a:ln w="22225" cap="rnd" cmpd="sng" algn="ctr">
              <a:solidFill>
                <a:schemeClr val="accent2"/>
              </a:solidFill>
              <a:round/>
            </a:ln>
            <a:effectLst/>
          </c:spPr>
          <c:marker>
            <c:symbol val="none"/>
          </c:marker>
          <c:cat>
            <c:strRef>
              <c:f>'[230731 Статистика ЛПХ июль 2023.xlsx]Сводный анализ'!$B$32:$H$32</c:f>
              <c:strCache>
                <c:ptCount val="7"/>
                <c:pt idx="0">
                  <c:v>Январь</c:v>
                </c:pt>
                <c:pt idx="1">
                  <c:v>Февраль</c:v>
                </c:pt>
                <c:pt idx="2">
                  <c:v>Март</c:v>
                </c:pt>
                <c:pt idx="3">
                  <c:v>Апрель</c:v>
                </c:pt>
                <c:pt idx="4">
                  <c:v>Май</c:v>
                </c:pt>
                <c:pt idx="5">
                  <c:v>Июнь</c:v>
                </c:pt>
                <c:pt idx="6">
                  <c:v>Июль</c:v>
                </c:pt>
              </c:strCache>
            </c:strRef>
          </c:cat>
          <c:val>
            <c:numRef>
              <c:f>'[230731 Статистика ЛПХ июль 2023.xlsx]Сводный анализ'!$B$34:$H$34</c:f>
              <c:numCache>
                <c:formatCode>0</c:formatCode>
                <c:ptCount val="7"/>
                <c:pt idx="0">
                  <c:v>2302</c:v>
                </c:pt>
                <c:pt idx="1">
                  <c:v>1000</c:v>
                </c:pt>
                <c:pt idx="2">
                  <c:v>3805</c:v>
                </c:pt>
                <c:pt idx="3">
                  <c:v>2714</c:v>
                </c:pt>
                <c:pt idx="4">
                  <c:v>2271</c:v>
                </c:pt>
                <c:pt idx="5">
                  <c:v>2629</c:v>
                </c:pt>
                <c:pt idx="6">
                  <c:v>1518</c:v>
                </c:pt>
              </c:numCache>
            </c:numRef>
          </c:val>
          <c:smooth val="0"/>
          <c:extLst xmlns:c16r2="http://schemas.microsoft.com/office/drawing/2015/06/chart">
            <c:ext xmlns:c16="http://schemas.microsoft.com/office/drawing/2014/chart" uri="{C3380CC4-5D6E-409C-BE32-E72D297353CC}">
              <c16:uniqueId val="{00000001-9213-4C2E-AA13-9A849842A14E}"/>
            </c:ext>
          </c:extLst>
        </c:ser>
        <c:ser>
          <c:idx val="2"/>
          <c:order val="2"/>
          <c:tx>
            <c:strRef>
              <c:f>'[230731 Статистика ЛПХ июль 2023.xlsx]Сводный анализ'!$A$35</c:f>
              <c:strCache>
                <c:ptCount val="1"/>
                <c:pt idx="0">
                  <c:v>Клеенный брус (м3) 2023 год.</c:v>
                </c:pt>
              </c:strCache>
            </c:strRef>
          </c:tx>
          <c:marker>
            <c:symbol val="none"/>
          </c:marker>
          <c:cat>
            <c:strRef>
              <c:f>'[230731 Статистика ЛПХ июль 2023.xlsx]Сводный анализ'!$B$32:$H$32</c:f>
              <c:strCache>
                <c:ptCount val="7"/>
                <c:pt idx="0">
                  <c:v>Январь</c:v>
                </c:pt>
                <c:pt idx="1">
                  <c:v>Февраль</c:v>
                </c:pt>
                <c:pt idx="2">
                  <c:v>Март</c:v>
                </c:pt>
                <c:pt idx="3">
                  <c:v>Апрель</c:v>
                </c:pt>
                <c:pt idx="4">
                  <c:v>Май</c:v>
                </c:pt>
                <c:pt idx="5">
                  <c:v>Июнь</c:v>
                </c:pt>
                <c:pt idx="6">
                  <c:v>Июль</c:v>
                </c:pt>
              </c:strCache>
            </c:strRef>
          </c:cat>
          <c:val>
            <c:numRef>
              <c:f>'[230731 Статистика ЛПХ июль 2023.xlsx]Сводный анализ'!$B$35:$H$35</c:f>
              <c:numCache>
                <c:formatCode>0</c:formatCode>
                <c:ptCount val="7"/>
                <c:pt idx="0">
                  <c:v>1448</c:v>
                </c:pt>
                <c:pt idx="1">
                  <c:v>3986</c:v>
                </c:pt>
                <c:pt idx="2">
                  <c:v>2303</c:v>
                </c:pt>
                <c:pt idx="3">
                  <c:v>1227</c:v>
                </c:pt>
                <c:pt idx="4">
                  <c:v>0</c:v>
                </c:pt>
                <c:pt idx="5">
                  <c:v>52</c:v>
                </c:pt>
                <c:pt idx="6">
                  <c:v>64</c:v>
                </c:pt>
              </c:numCache>
            </c:numRef>
          </c:val>
          <c:smooth val="0"/>
        </c:ser>
        <c:dLbls>
          <c:showLegendKey val="0"/>
          <c:showVal val="0"/>
          <c:showCatName val="0"/>
          <c:showSerName val="0"/>
          <c:showPercent val="0"/>
          <c:showBubbleSize val="0"/>
        </c:dLbls>
        <c:dropLines>
          <c:spPr>
            <a:ln w="9525" cap="flat" cmpd="sng" algn="ctr">
              <a:solidFill>
                <a:schemeClr val="dk1">
                  <a:lumMod val="35000"/>
                  <a:lumOff val="65000"/>
                  <a:alpha val="33000"/>
                </a:schemeClr>
              </a:solidFill>
              <a:round/>
            </a:ln>
            <a:effectLst/>
          </c:spPr>
        </c:dropLines>
        <c:smooth val="0"/>
        <c:axId val="407140944"/>
        <c:axId val="464734184"/>
      </c:lineChart>
      <c:catAx>
        <c:axId val="407140944"/>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spc="20" baseline="0">
                <a:solidFill>
                  <a:schemeClr val="dk1">
                    <a:lumMod val="65000"/>
                    <a:lumOff val="35000"/>
                  </a:schemeClr>
                </a:solidFill>
                <a:latin typeface="+mn-lt"/>
                <a:ea typeface="+mn-ea"/>
                <a:cs typeface="+mn-cs"/>
              </a:defRPr>
            </a:pPr>
            <a:endParaRPr lang="ru-RU"/>
          </a:p>
        </c:txPr>
        <c:crossAx val="464734184"/>
        <c:crosses val="autoZero"/>
        <c:auto val="1"/>
        <c:lblAlgn val="ctr"/>
        <c:lblOffset val="100"/>
        <c:noMultiLvlLbl val="0"/>
      </c:catAx>
      <c:valAx>
        <c:axId val="464734184"/>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dk1">
                        <a:lumMod val="65000"/>
                        <a:lumOff val="35000"/>
                      </a:schemeClr>
                    </a:solidFill>
                    <a:latin typeface="+mn-lt"/>
                    <a:ea typeface="+mn-ea"/>
                    <a:cs typeface="+mn-cs"/>
                  </a:defRPr>
                </a:pPr>
                <a:r>
                  <a:rPr lang="ru-RU"/>
                  <a:t>м3</a:t>
                </a:r>
              </a:p>
            </c:rich>
          </c:tx>
          <c:overlay val="0"/>
          <c:spPr>
            <a:noFill/>
            <a:ln>
              <a:noFill/>
            </a:ln>
            <a:effectLst/>
          </c:sp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spc="20" baseline="0">
                <a:solidFill>
                  <a:schemeClr val="dk1">
                    <a:lumMod val="65000"/>
                    <a:lumOff val="35000"/>
                  </a:schemeClr>
                </a:solidFill>
                <a:latin typeface="+mn-lt"/>
                <a:ea typeface="+mn-ea"/>
                <a:cs typeface="+mn-cs"/>
              </a:defRPr>
            </a:pPr>
            <a:endParaRPr lang="ru-RU"/>
          </a:p>
        </c:txPr>
        <c:crossAx val="407140944"/>
        <c:crosses val="autoZero"/>
        <c:crossBetween val="between"/>
      </c:valAx>
      <c:dTable>
        <c:showHorzBorder val="1"/>
        <c:showVertBorder val="1"/>
        <c:showOutline val="1"/>
        <c:showKeys val="1"/>
        <c:spPr>
          <a:noFill/>
          <a:ln w="9525">
            <a:solidFill>
              <a:schemeClr val="dk1">
                <a:lumMod val="15000"/>
                <a:lumOff val="85000"/>
              </a:schemeClr>
            </a:solidFill>
          </a:ln>
          <a:effectLst/>
        </c:spPr>
        <c:txPr>
          <a:bodyPr rot="0" spcFirstLastPara="1" vertOverflow="ellipsis" vert="horz" wrap="square" anchor="ctr" anchorCtr="1"/>
          <a:lstStyle/>
          <a:p>
            <a:pPr rtl="0">
              <a:defRPr sz="900" b="0" i="0" u="none" strike="noStrike" kern="1200" baseline="0">
                <a:solidFill>
                  <a:schemeClr val="dk1">
                    <a:lumMod val="65000"/>
                    <a:lumOff val="35000"/>
                  </a:schemeClr>
                </a:solidFill>
                <a:latin typeface="+mn-lt"/>
                <a:ea typeface="+mn-ea"/>
                <a:cs typeface="+mn-cs"/>
              </a:defRPr>
            </a:pPr>
            <a:endParaRPr lang="ru-RU"/>
          </a:p>
        </c:txPr>
      </c:dTable>
      <c:spPr>
        <a:gradFill>
          <a:gsLst>
            <a:gs pos="100000">
              <a:schemeClr val="lt1">
                <a:lumMod val="95000"/>
              </a:schemeClr>
            </a:gs>
            <a:gs pos="0">
              <a:schemeClr val="lt1"/>
            </a:gs>
          </a:gsLst>
          <a:lin ang="5400000" scaled="0"/>
        </a:gradFill>
        <a:ln>
          <a:noFill/>
        </a:ln>
        <a:effectLst/>
      </c:spPr>
    </c:plotArea>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ru-RU"/>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600" b="1" i="0" u="none" strike="noStrike" kern="1200" cap="none" spc="20" baseline="0">
                <a:solidFill>
                  <a:schemeClr val="tx1"/>
                </a:solidFill>
                <a:latin typeface="+mn-lt"/>
                <a:ea typeface="+mn-ea"/>
                <a:cs typeface="+mn-cs"/>
              </a:defRPr>
            </a:pPr>
            <a:r>
              <a:rPr lang="ru-RU" sz="2600" b="1" dirty="0" smtClean="0">
                <a:solidFill>
                  <a:schemeClr val="tx1"/>
                </a:solidFill>
              </a:rPr>
              <a:t>Запасы лесоматериалов </a:t>
            </a:r>
            <a:r>
              <a:rPr lang="ru-RU" sz="2600" b="1" dirty="0">
                <a:solidFill>
                  <a:schemeClr val="tx1"/>
                </a:solidFill>
              </a:rPr>
              <a:t>круглых на </a:t>
            </a:r>
            <a:r>
              <a:rPr lang="ru-RU" sz="2600" b="1" dirty="0" smtClean="0">
                <a:solidFill>
                  <a:schemeClr val="tx1"/>
                </a:solidFill>
              </a:rPr>
              <a:t>складах </a:t>
            </a:r>
            <a:r>
              <a:rPr lang="ru-RU" sz="2600" b="1" dirty="0">
                <a:solidFill>
                  <a:schemeClr val="tx1"/>
                </a:solidFill>
              </a:rPr>
              <a:t>(м3</a:t>
            </a:r>
            <a:r>
              <a:rPr lang="ru-RU" sz="2600" b="1" dirty="0" smtClean="0">
                <a:solidFill>
                  <a:schemeClr val="tx1"/>
                </a:solidFill>
              </a:rPr>
              <a:t>).</a:t>
            </a:r>
            <a:endParaRPr lang="ru-RU" sz="2600" b="1" dirty="0">
              <a:solidFill>
                <a:srgbClr val="FF0000"/>
              </a:solidFill>
            </a:endParaRPr>
          </a:p>
        </c:rich>
      </c:tx>
      <c:layout>
        <c:manualLayout>
          <c:xMode val="edge"/>
          <c:yMode val="edge"/>
          <c:x val="0.34244532008245737"/>
          <c:y val="1.2962962962962963E-2"/>
        </c:manualLayout>
      </c:layout>
      <c:overlay val="0"/>
      <c:spPr>
        <a:noFill/>
        <a:ln>
          <a:noFill/>
        </a:ln>
        <a:effectLst/>
      </c:spPr>
    </c:title>
    <c:autoTitleDeleted val="0"/>
    <c:plotArea>
      <c:layout>
        <c:manualLayout>
          <c:layoutTarget val="inner"/>
          <c:xMode val="edge"/>
          <c:yMode val="edge"/>
          <c:x val="0.33320319334015691"/>
          <c:y val="0.10718051910177895"/>
          <c:w val="0.66679680665984309"/>
          <c:h val="0.57944677748614759"/>
        </c:manualLayout>
      </c:layout>
      <c:lineChart>
        <c:grouping val="standard"/>
        <c:varyColors val="0"/>
        <c:ser>
          <c:idx val="0"/>
          <c:order val="0"/>
          <c:tx>
            <c:strRef>
              <c:f>'[230731 Статистика ЛПХ июль 2023.xlsx]Сводный анализ'!$A$15</c:f>
              <c:strCache>
                <c:ptCount val="1"/>
                <c:pt idx="0">
                  <c:v>Остатки лесоматериалов круглых на складах (м3) 2021 год.</c:v>
                </c:pt>
              </c:strCache>
            </c:strRef>
          </c:tx>
          <c:spPr>
            <a:ln w="22225" cap="rnd" cmpd="sng" algn="ctr">
              <a:solidFill>
                <a:schemeClr val="accent1"/>
              </a:solidFill>
              <a:round/>
            </a:ln>
            <a:effectLst/>
          </c:spPr>
          <c:marker>
            <c:symbol val="none"/>
          </c:marker>
          <c:cat>
            <c:strRef>
              <c:f>'[230731 Статистика ЛПХ июль 2023.xlsx]Сводный анализ'!$B$14:$H$14</c:f>
              <c:strCache>
                <c:ptCount val="7"/>
                <c:pt idx="0">
                  <c:v>Январь</c:v>
                </c:pt>
                <c:pt idx="1">
                  <c:v>Февраль</c:v>
                </c:pt>
                <c:pt idx="2">
                  <c:v>Март</c:v>
                </c:pt>
                <c:pt idx="3">
                  <c:v>Апрель</c:v>
                </c:pt>
                <c:pt idx="4">
                  <c:v>Май</c:v>
                </c:pt>
                <c:pt idx="5">
                  <c:v>Июнь</c:v>
                </c:pt>
                <c:pt idx="6">
                  <c:v>Июль</c:v>
                </c:pt>
              </c:strCache>
            </c:strRef>
          </c:cat>
          <c:val>
            <c:numRef>
              <c:f>'[230731 Статистика ЛПХ июль 2023.xlsx]Сводный анализ'!$B$15:$H$15</c:f>
              <c:numCache>
                <c:formatCode>0</c:formatCode>
                <c:ptCount val="7"/>
                <c:pt idx="0">
                  <c:v>891693.63499999989</c:v>
                </c:pt>
                <c:pt idx="1">
                  <c:v>1113416.8730000001</c:v>
                </c:pt>
                <c:pt idx="2">
                  <c:v>1225293.9210000001</c:v>
                </c:pt>
                <c:pt idx="3">
                  <c:v>1215553</c:v>
                </c:pt>
                <c:pt idx="4">
                  <c:v>981075</c:v>
                </c:pt>
                <c:pt idx="5">
                  <c:v>1017313</c:v>
                </c:pt>
                <c:pt idx="6">
                  <c:v>866023</c:v>
                </c:pt>
              </c:numCache>
            </c:numRef>
          </c:val>
          <c:smooth val="0"/>
          <c:extLst xmlns:c16r2="http://schemas.microsoft.com/office/drawing/2015/06/chart">
            <c:ext xmlns:c16="http://schemas.microsoft.com/office/drawing/2014/chart" uri="{C3380CC4-5D6E-409C-BE32-E72D297353CC}">
              <c16:uniqueId val="{00000000-4A60-41BF-AA18-0E8533CD662B}"/>
            </c:ext>
          </c:extLst>
        </c:ser>
        <c:ser>
          <c:idx val="1"/>
          <c:order val="1"/>
          <c:tx>
            <c:strRef>
              <c:f>'[230731 Статистика ЛПХ июль 2023.xlsx]Сводный анализ'!$A$16</c:f>
              <c:strCache>
                <c:ptCount val="1"/>
                <c:pt idx="0">
                  <c:v>Остатки лесоматериалов круглых на складах (м3) 2022 год.</c:v>
                </c:pt>
              </c:strCache>
            </c:strRef>
          </c:tx>
          <c:spPr>
            <a:ln w="22225" cap="rnd" cmpd="sng" algn="ctr">
              <a:solidFill>
                <a:schemeClr val="accent2"/>
              </a:solidFill>
              <a:round/>
            </a:ln>
            <a:effectLst/>
          </c:spPr>
          <c:marker>
            <c:symbol val="none"/>
          </c:marker>
          <c:cat>
            <c:strRef>
              <c:f>'[230731 Статистика ЛПХ июль 2023.xlsx]Сводный анализ'!$B$14:$H$14</c:f>
              <c:strCache>
                <c:ptCount val="7"/>
                <c:pt idx="0">
                  <c:v>Январь</c:v>
                </c:pt>
                <c:pt idx="1">
                  <c:v>Февраль</c:v>
                </c:pt>
                <c:pt idx="2">
                  <c:v>Март</c:v>
                </c:pt>
                <c:pt idx="3">
                  <c:v>Апрель</c:v>
                </c:pt>
                <c:pt idx="4">
                  <c:v>Май</c:v>
                </c:pt>
                <c:pt idx="5">
                  <c:v>Июнь</c:v>
                </c:pt>
                <c:pt idx="6">
                  <c:v>Июль</c:v>
                </c:pt>
              </c:strCache>
            </c:strRef>
          </c:cat>
          <c:val>
            <c:numRef>
              <c:f>'[230731 Статистика ЛПХ июль 2023.xlsx]Сводный анализ'!$B$16:$H$16</c:f>
              <c:numCache>
                <c:formatCode>0</c:formatCode>
                <c:ptCount val="7"/>
                <c:pt idx="0">
                  <c:v>988509.53300000005</c:v>
                </c:pt>
                <c:pt idx="1">
                  <c:v>1076740.1850000001</c:v>
                </c:pt>
                <c:pt idx="2">
                  <c:v>1157692.4450000001</c:v>
                </c:pt>
                <c:pt idx="3">
                  <c:v>1129206</c:v>
                </c:pt>
                <c:pt idx="4">
                  <c:v>1037986</c:v>
                </c:pt>
                <c:pt idx="5">
                  <c:v>1073320</c:v>
                </c:pt>
                <c:pt idx="6">
                  <c:v>1041774</c:v>
                </c:pt>
              </c:numCache>
            </c:numRef>
          </c:val>
          <c:smooth val="0"/>
          <c:extLst xmlns:c16r2="http://schemas.microsoft.com/office/drawing/2015/06/chart">
            <c:ext xmlns:c16="http://schemas.microsoft.com/office/drawing/2014/chart" uri="{C3380CC4-5D6E-409C-BE32-E72D297353CC}">
              <c16:uniqueId val="{00000001-4A60-41BF-AA18-0E8533CD662B}"/>
            </c:ext>
          </c:extLst>
        </c:ser>
        <c:ser>
          <c:idx val="2"/>
          <c:order val="2"/>
          <c:tx>
            <c:strRef>
              <c:f>'[230731 Статистика ЛПХ июль 2023.xlsx]Сводный анализ'!$A$17</c:f>
              <c:strCache>
                <c:ptCount val="1"/>
                <c:pt idx="0">
                  <c:v>Остатки лесоматериалов круглых на складах (м3) 2023 год.</c:v>
                </c:pt>
              </c:strCache>
            </c:strRef>
          </c:tx>
          <c:marker>
            <c:symbol val="none"/>
          </c:marker>
          <c:cat>
            <c:strRef>
              <c:f>'[230731 Статистика ЛПХ июль 2023.xlsx]Сводный анализ'!$B$14:$H$14</c:f>
              <c:strCache>
                <c:ptCount val="7"/>
                <c:pt idx="0">
                  <c:v>Январь</c:v>
                </c:pt>
                <c:pt idx="1">
                  <c:v>Февраль</c:v>
                </c:pt>
                <c:pt idx="2">
                  <c:v>Март</c:v>
                </c:pt>
                <c:pt idx="3">
                  <c:v>Апрель</c:v>
                </c:pt>
                <c:pt idx="4">
                  <c:v>Май</c:v>
                </c:pt>
                <c:pt idx="5">
                  <c:v>Июнь</c:v>
                </c:pt>
                <c:pt idx="6">
                  <c:v>Июль</c:v>
                </c:pt>
              </c:strCache>
            </c:strRef>
          </c:cat>
          <c:val>
            <c:numRef>
              <c:f>'[230731 Статистика ЛПХ июль 2023.xlsx]Сводный анализ'!$B$17:$H$17</c:f>
              <c:numCache>
                <c:formatCode>0</c:formatCode>
                <c:ptCount val="7"/>
                <c:pt idx="0">
                  <c:v>852321</c:v>
                </c:pt>
                <c:pt idx="1">
                  <c:v>517975</c:v>
                </c:pt>
                <c:pt idx="2">
                  <c:v>482067</c:v>
                </c:pt>
                <c:pt idx="3">
                  <c:v>460018</c:v>
                </c:pt>
                <c:pt idx="4">
                  <c:v>385236</c:v>
                </c:pt>
                <c:pt idx="5">
                  <c:v>376820</c:v>
                </c:pt>
                <c:pt idx="6">
                  <c:v>343449</c:v>
                </c:pt>
              </c:numCache>
            </c:numRef>
          </c:val>
          <c:smooth val="0"/>
        </c:ser>
        <c:dLbls>
          <c:showLegendKey val="0"/>
          <c:showVal val="0"/>
          <c:showCatName val="0"/>
          <c:showSerName val="0"/>
          <c:showPercent val="0"/>
          <c:showBubbleSize val="0"/>
        </c:dLbls>
        <c:dropLines>
          <c:spPr>
            <a:ln w="9525" cap="flat" cmpd="sng" algn="ctr">
              <a:solidFill>
                <a:schemeClr val="dk1">
                  <a:lumMod val="35000"/>
                  <a:lumOff val="65000"/>
                  <a:alpha val="33000"/>
                </a:schemeClr>
              </a:solidFill>
              <a:round/>
            </a:ln>
            <a:effectLst/>
          </c:spPr>
        </c:dropLines>
        <c:smooth val="0"/>
        <c:axId val="464735360"/>
        <c:axId val="464735752"/>
      </c:lineChart>
      <c:catAx>
        <c:axId val="464735360"/>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spc="20" baseline="0">
                <a:solidFill>
                  <a:schemeClr val="dk1">
                    <a:lumMod val="65000"/>
                    <a:lumOff val="35000"/>
                  </a:schemeClr>
                </a:solidFill>
                <a:latin typeface="+mn-lt"/>
                <a:ea typeface="+mn-ea"/>
                <a:cs typeface="+mn-cs"/>
              </a:defRPr>
            </a:pPr>
            <a:endParaRPr lang="ru-RU"/>
          </a:p>
        </c:txPr>
        <c:crossAx val="464735752"/>
        <c:crosses val="autoZero"/>
        <c:auto val="1"/>
        <c:lblAlgn val="ctr"/>
        <c:lblOffset val="100"/>
        <c:noMultiLvlLbl val="0"/>
      </c:catAx>
      <c:valAx>
        <c:axId val="464735752"/>
        <c:scaling>
          <c:orientation val="minMax"/>
        </c:scaling>
        <c:delete val="0"/>
        <c:axPos val="l"/>
        <c:title>
          <c:tx>
            <c:rich>
              <a:bodyPr rot="-5400000" spcFirstLastPara="1" vertOverflow="ellipsis" vert="horz" wrap="square" anchor="ctr" anchorCtr="1"/>
              <a:lstStyle/>
              <a:p>
                <a:pPr>
                  <a:defRPr sz="1600" b="1" i="0" u="none" strike="noStrike" kern="1200" cap="all" baseline="0">
                    <a:solidFill>
                      <a:schemeClr val="tx1"/>
                    </a:solidFill>
                    <a:latin typeface="+mn-lt"/>
                    <a:ea typeface="+mn-ea"/>
                    <a:cs typeface="+mn-cs"/>
                  </a:defRPr>
                </a:pPr>
                <a:r>
                  <a:rPr lang="ru-RU" sz="1600" b="1">
                    <a:solidFill>
                      <a:schemeClr val="tx1"/>
                    </a:solidFill>
                  </a:rPr>
                  <a:t>м3</a:t>
                </a:r>
              </a:p>
            </c:rich>
          </c:tx>
          <c:layout>
            <c:manualLayout>
              <c:xMode val="edge"/>
              <c:yMode val="edge"/>
              <c:x val="0.31250002563156382"/>
              <c:y val="0.40705657626130065"/>
            </c:manualLayout>
          </c:layout>
          <c:overlay val="0"/>
          <c:spPr>
            <a:noFill/>
            <a:ln>
              <a:noFill/>
            </a:ln>
            <a:effectLst/>
          </c:sp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spc="20" baseline="0">
                <a:solidFill>
                  <a:schemeClr val="dk1">
                    <a:lumMod val="65000"/>
                    <a:lumOff val="35000"/>
                  </a:schemeClr>
                </a:solidFill>
                <a:latin typeface="+mn-lt"/>
                <a:ea typeface="+mn-ea"/>
                <a:cs typeface="+mn-cs"/>
              </a:defRPr>
            </a:pPr>
            <a:endParaRPr lang="ru-RU"/>
          </a:p>
        </c:txPr>
        <c:crossAx val="464735360"/>
        <c:crosses val="autoZero"/>
        <c:crossBetween val="between"/>
      </c:valAx>
      <c:dTable>
        <c:showHorzBorder val="1"/>
        <c:showVertBorder val="1"/>
        <c:showOutline val="1"/>
        <c:showKeys val="1"/>
        <c:spPr>
          <a:noFill/>
          <a:ln w="9525">
            <a:solidFill>
              <a:schemeClr val="dk1">
                <a:lumMod val="15000"/>
                <a:lumOff val="85000"/>
              </a:schemeClr>
            </a:solidFill>
          </a:ln>
          <a:effectLst/>
        </c:spPr>
        <c:txPr>
          <a:bodyPr rot="0" spcFirstLastPara="1" vertOverflow="ellipsis" vert="horz" wrap="square" anchor="ctr" anchorCtr="1"/>
          <a:lstStyle/>
          <a:p>
            <a:pPr rtl="0">
              <a:defRPr sz="1600" b="0" i="0" u="none" strike="noStrike" kern="1200" baseline="0">
                <a:solidFill>
                  <a:schemeClr val="dk1">
                    <a:lumMod val="65000"/>
                    <a:lumOff val="35000"/>
                  </a:schemeClr>
                </a:solidFill>
                <a:latin typeface="+mn-lt"/>
                <a:ea typeface="+mn-ea"/>
                <a:cs typeface="+mn-cs"/>
              </a:defRPr>
            </a:pPr>
            <a:endParaRPr lang="ru-RU"/>
          </a:p>
        </c:txPr>
      </c:dTable>
      <c:spPr>
        <a:gradFill>
          <a:gsLst>
            <a:gs pos="100000">
              <a:schemeClr val="lt1">
                <a:lumMod val="95000"/>
              </a:schemeClr>
            </a:gs>
            <a:gs pos="0">
              <a:schemeClr val="lt1"/>
            </a:gs>
          </a:gsLst>
          <a:lin ang="5400000" scaled="0"/>
        </a:gradFill>
        <a:ln>
          <a:noFill/>
        </a:ln>
        <a:effectLst/>
      </c:spPr>
    </c:plotArea>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ru-RU"/>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ru-RU" sz="2400" b="1">
                <a:solidFill>
                  <a:srgbClr val="C00000"/>
                </a:solidFill>
              </a:rPr>
              <a:t>Анализ цен на Российские лесоматериалы в Японии</a:t>
            </a:r>
          </a:p>
        </c:rich>
      </c:tx>
      <c:layout>
        <c:manualLayout>
          <c:xMode val="edge"/>
          <c:yMode val="edge"/>
          <c:x val="0.23616078409779356"/>
          <c:y val="0.11309917481294736"/>
        </c:manualLayout>
      </c:layout>
      <c:overlay val="0"/>
      <c:spPr>
        <a:noFill/>
        <a:ln>
          <a:noFill/>
        </a:ln>
        <a:effectLst/>
      </c:spPr>
    </c:title>
    <c:autoTitleDeleted val="0"/>
    <c:plotArea>
      <c:layout/>
      <c:lineChart>
        <c:grouping val="standard"/>
        <c:varyColors val="0"/>
        <c:ser>
          <c:idx val="0"/>
          <c:order val="0"/>
          <c:tx>
            <c:strRef>
              <c:f>'[230829 Анализ Японского рынка.xlsx]Пиловочник хвойный и пиломат'!$C$6</c:f>
              <c:strCache>
                <c:ptCount val="1"/>
                <c:pt idx="0">
                  <c:v>ель</c:v>
                </c:pt>
              </c:strCache>
            </c:strRef>
          </c:tx>
          <c:spPr>
            <a:ln w="28575" cap="rnd">
              <a:solidFill>
                <a:schemeClr val="accent1"/>
              </a:solidFill>
              <a:round/>
            </a:ln>
            <a:effectLst/>
          </c:spPr>
          <c:marker>
            <c:symbol val="none"/>
          </c:marker>
          <c:cat>
            <c:strRef>
              <c:f>'[230829 Анализ Японского рынка.xlsx]Пиловочник хвойный и пиломат'!$B$9:$B$158</c:f>
              <c:strCache>
                <c:ptCount val="150"/>
                <c:pt idx="0">
                  <c:v>мар.10</c:v>
                </c:pt>
                <c:pt idx="1">
                  <c:v>апр.10</c:v>
                </c:pt>
                <c:pt idx="2">
                  <c:v>май.10</c:v>
                </c:pt>
                <c:pt idx="3">
                  <c:v>июн.10</c:v>
                </c:pt>
                <c:pt idx="4">
                  <c:v>июл.10</c:v>
                </c:pt>
                <c:pt idx="5">
                  <c:v>авг.10</c:v>
                </c:pt>
                <c:pt idx="6">
                  <c:v>сен.10</c:v>
                </c:pt>
                <c:pt idx="7">
                  <c:v>окт.10</c:v>
                </c:pt>
                <c:pt idx="8">
                  <c:v>ноя.10</c:v>
                </c:pt>
                <c:pt idx="9">
                  <c:v>дек.10</c:v>
                </c:pt>
                <c:pt idx="10">
                  <c:v>янв.11</c:v>
                </c:pt>
                <c:pt idx="11">
                  <c:v>фев.11</c:v>
                </c:pt>
                <c:pt idx="12">
                  <c:v>мар.11</c:v>
                </c:pt>
                <c:pt idx="13">
                  <c:v>апр.11</c:v>
                </c:pt>
                <c:pt idx="14">
                  <c:v>май.11</c:v>
                </c:pt>
                <c:pt idx="15">
                  <c:v>июн.11</c:v>
                </c:pt>
                <c:pt idx="16">
                  <c:v>июл.11</c:v>
                </c:pt>
                <c:pt idx="17">
                  <c:v>авг.11</c:v>
                </c:pt>
                <c:pt idx="18">
                  <c:v>сен.11</c:v>
                </c:pt>
                <c:pt idx="19">
                  <c:v>окт.11</c:v>
                </c:pt>
                <c:pt idx="20">
                  <c:v>ноя.11</c:v>
                </c:pt>
                <c:pt idx="21">
                  <c:v>дек.11</c:v>
                </c:pt>
                <c:pt idx="22">
                  <c:v>янв.13</c:v>
                </c:pt>
                <c:pt idx="23">
                  <c:v>фев.13</c:v>
                </c:pt>
                <c:pt idx="24">
                  <c:v>мар.13</c:v>
                </c:pt>
                <c:pt idx="25">
                  <c:v>апр.13</c:v>
                </c:pt>
                <c:pt idx="26">
                  <c:v>май.13</c:v>
                </c:pt>
                <c:pt idx="27">
                  <c:v>июн.13</c:v>
                </c:pt>
                <c:pt idx="28">
                  <c:v>июл.13</c:v>
                </c:pt>
                <c:pt idx="29">
                  <c:v>авг.13</c:v>
                </c:pt>
                <c:pt idx="30">
                  <c:v>сен.13</c:v>
                </c:pt>
                <c:pt idx="31">
                  <c:v>окт.13</c:v>
                </c:pt>
                <c:pt idx="32">
                  <c:v>ноя.13</c:v>
                </c:pt>
                <c:pt idx="33">
                  <c:v>дек.13</c:v>
                </c:pt>
                <c:pt idx="34">
                  <c:v>янв.14</c:v>
                </c:pt>
                <c:pt idx="35">
                  <c:v>фев.14</c:v>
                </c:pt>
                <c:pt idx="36">
                  <c:v>мар.14</c:v>
                </c:pt>
                <c:pt idx="37">
                  <c:v>апр.14</c:v>
                </c:pt>
                <c:pt idx="38">
                  <c:v>май.14</c:v>
                </c:pt>
                <c:pt idx="39">
                  <c:v>июн.14</c:v>
                </c:pt>
                <c:pt idx="40">
                  <c:v>июл.14</c:v>
                </c:pt>
                <c:pt idx="41">
                  <c:v>авг.14</c:v>
                </c:pt>
                <c:pt idx="42">
                  <c:v>сен.14</c:v>
                </c:pt>
                <c:pt idx="43">
                  <c:v>окт.14</c:v>
                </c:pt>
                <c:pt idx="44">
                  <c:v>ноя.14</c:v>
                </c:pt>
                <c:pt idx="45">
                  <c:v>дек.14</c:v>
                </c:pt>
                <c:pt idx="46">
                  <c:v>янв.15</c:v>
                </c:pt>
                <c:pt idx="47">
                  <c:v>фев.15</c:v>
                </c:pt>
                <c:pt idx="48">
                  <c:v>мар.15</c:v>
                </c:pt>
                <c:pt idx="49">
                  <c:v>апр.15</c:v>
                </c:pt>
                <c:pt idx="50">
                  <c:v>май.15</c:v>
                </c:pt>
                <c:pt idx="51">
                  <c:v>июн.15</c:v>
                </c:pt>
                <c:pt idx="52">
                  <c:v>июл.15</c:v>
                </c:pt>
                <c:pt idx="53">
                  <c:v>авг.15</c:v>
                </c:pt>
                <c:pt idx="54">
                  <c:v>сен.15</c:v>
                </c:pt>
                <c:pt idx="55">
                  <c:v>окт.15</c:v>
                </c:pt>
                <c:pt idx="56">
                  <c:v>ноя.15</c:v>
                </c:pt>
                <c:pt idx="57">
                  <c:v>дек.15</c:v>
                </c:pt>
                <c:pt idx="58">
                  <c:v>янв.16</c:v>
                </c:pt>
                <c:pt idx="59">
                  <c:v>фев.16</c:v>
                </c:pt>
                <c:pt idx="60">
                  <c:v>мар.16</c:v>
                </c:pt>
                <c:pt idx="61">
                  <c:v>апр.16</c:v>
                </c:pt>
                <c:pt idx="62">
                  <c:v>май.16</c:v>
                </c:pt>
                <c:pt idx="63">
                  <c:v>июн.16</c:v>
                </c:pt>
                <c:pt idx="64">
                  <c:v>июл.16</c:v>
                </c:pt>
                <c:pt idx="65">
                  <c:v>авг.16</c:v>
                </c:pt>
                <c:pt idx="66">
                  <c:v>сен.16</c:v>
                </c:pt>
                <c:pt idx="67">
                  <c:v>окт.16</c:v>
                </c:pt>
                <c:pt idx="68">
                  <c:v>ноя.16</c:v>
                </c:pt>
                <c:pt idx="69">
                  <c:v>дек.16</c:v>
                </c:pt>
                <c:pt idx="70">
                  <c:v>янв.17</c:v>
                </c:pt>
                <c:pt idx="71">
                  <c:v>фев.17</c:v>
                </c:pt>
                <c:pt idx="72">
                  <c:v>мар.17</c:v>
                </c:pt>
                <c:pt idx="73">
                  <c:v>апр.17</c:v>
                </c:pt>
                <c:pt idx="74">
                  <c:v>май.17</c:v>
                </c:pt>
                <c:pt idx="75">
                  <c:v>июн.17</c:v>
                </c:pt>
                <c:pt idx="76">
                  <c:v>июл.17</c:v>
                </c:pt>
                <c:pt idx="77">
                  <c:v>авг.17</c:v>
                </c:pt>
                <c:pt idx="78">
                  <c:v>сен.17</c:v>
                </c:pt>
                <c:pt idx="79">
                  <c:v>окт.17</c:v>
                </c:pt>
                <c:pt idx="80">
                  <c:v>ноя.17</c:v>
                </c:pt>
                <c:pt idx="81">
                  <c:v>дек.17</c:v>
                </c:pt>
                <c:pt idx="82">
                  <c:v>янв.18</c:v>
                </c:pt>
                <c:pt idx="83">
                  <c:v>фев.18</c:v>
                </c:pt>
                <c:pt idx="84">
                  <c:v>мар.18</c:v>
                </c:pt>
                <c:pt idx="85">
                  <c:v>апр.18</c:v>
                </c:pt>
                <c:pt idx="86">
                  <c:v>май.18</c:v>
                </c:pt>
                <c:pt idx="87">
                  <c:v>июн.18</c:v>
                </c:pt>
                <c:pt idx="88">
                  <c:v>июл.18</c:v>
                </c:pt>
                <c:pt idx="89">
                  <c:v>авг.18</c:v>
                </c:pt>
                <c:pt idx="90">
                  <c:v>сен.18</c:v>
                </c:pt>
                <c:pt idx="91">
                  <c:v>окт.18</c:v>
                </c:pt>
                <c:pt idx="92">
                  <c:v>ноя.18</c:v>
                </c:pt>
                <c:pt idx="93">
                  <c:v>дек.18</c:v>
                </c:pt>
                <c:pt idx="94">
                  <c:v>янв.19</c:v>
                </c:pt>
                <c:pt idx="95">
                  <c:v>фев.19</c:v>
                </c:pt>
                <c:pt idx="96">
                  <c:v>мар.19</c:v>
                </c:pt>
                <c:pt idx="97">
                  <c:v>апр.19</c:v>
                </c:pt>
                <c:pt idx="98">
                  <c:v>май.19</c:v>
                </c:pt>
                <c:pt idx="99">
                  <c:v>июн.19</c:v>
                </c:pt>
                <c:pt idx="100">
                  <c:v>июл.19</c:v>
                </c:pt>
                <c:pt idx="101">
                  <c:v>авг.19</c:v>
                </c:pt>
                <c:pt idx="102">
                  <c:v>сен.19</c:v>
                </c:pt>
                <c:pt idx="103">
                  <c:v>окт.19</c:v>
                </c:pt>
                <c:pt idx="104">
                  <c:v>ноя.19</c:v>
                </c:pt>
                <c:pt idx="105">
                  <c:v>дек.19</c:v>
                </c:pt>
                <c:pt idx="106">
                  <c:v>янв.20</c:v>
                </c:pt>
                <c:pt idx="107">
                  <c:v>фев.20</c:v>
                </c:pt>
                <c:pt idx="108">
                  <c:v>мар.20</c:v>
                </c:pt>
                <c:pt idx="109">
                  <c:v>апр.20</c:v>
                </c:pt>
                <c:pt idx="110">
                  <c:v>май.20</c:v>
                </c:pt>
                <c:pt idx="111">
                  <c:v>июн.20</c:v>
                </c:pt>
                <c:pt idx="112">
                  <c:v>июл.20</c:v>
                </c:pt>
                <c:pt idx="113">
                  <c:v>авг.20</c:v>
                </c:pt>
                <c:pt idx="114">
                  <c:v>сен.20</c:v>
                </c:pt>
                <c:pt idx="115">
                  <c:v>окт.20</c:v>
                </c:pt>
                <c:pt idx="116">
                  <c:v>ноя.20</c:v>
                </c:pt>
                <c:pt idx="117">
                  <c:v>дек.20</c:v>
                </c:pt>
                <c:pt idx="118">
                  <c:v>янв.21</c:v>
                </c:pt>
                <c:pt idx="119">
                  <c:v>фев.21</c:v>
                </c:pt>
                <c:pt idx="120">
                  <c:v>мар.21</c:v>
                </c:pt>
                <c:pt idx="121">
                  <c:v>апр.21</c:v>
                </c:pt>
                <c:pt idx="122">
                  <c:v>май.21</c:v>
                </c:pt>
                <c:pt idx="123">
                  <c:v>июн.21</c:v>
                </c:pt>
                <c:pt idx="124">
                  <c:v>июл.21</c:v>
                </c:pt>
                <c:pt idx="125">
                  <c:v>авг.21</c:v>
                </c:pt>
                <c:pt idx="126">
                  <c:v>сен.21</c:v>
                </c:pt>
                <c:pt idx="127">
                  <c:v>окт.21</c:v>
                </c:pt>
                <c:pt idx="128">
                  <c:v>ноя.21</c:v>
                </c:pt>
                <c:pt idx="129">
                  <c:v>дек.21</c:v>
                </c:pt>
                <c:pt idx="130">
                  <c:v>янв.22</c:v>
                </c:pt>
                <c:pt idx="131">
                  <c:v>фев.22</c:v>
                </c:pt>
                <c:pt idx="132">
                  <c:v>мар.22</c:v>
                </c:pt>
                <c:pt idx="133">
                  <c:v>апр.22</c:v>
                </c:pt>
                <c:pt idx="134">
                  <c:v>май.22</c:v>
                </c:pt>
                <c:pt idx="135">
                  <c:v>июн.22</c:v>
                </c:pt>
                <c:pt idx="136">
                  <c:v>июл.22</c:v>
                </c:pt>
                <c:pt idx="137">
                  <c:v>авг.22</c:v>
                </c:pt>
                <c:pt idx="138">
                  <c:v>сен.22</c:v>
                </c:pt>
                <c:pt idx="139">
                  <c:v>окт.22</c:v>
                </c:pt>
                <c:pt idx="140">
                  <c:v>ноя.22</c:v>
                </c:pt>
                <c:pt idx="141">
                  <c:v>дек.22</c:v>
                </c:pt>
                <c:pt idx="142">
                  <c:v>янв.23</c:v>
                </c:pt>
                <c:pt idx="143">
                  <c:v>фев.23</c:v>
                </c:pt>
                <c:pt idx="144">
                  <c:v>мар.23</c:v>
                </c:pt>
                <c:pt idx="145">
                  <c:v>апр.23</c:v>
                </c:pt>
                <c:pt idx="146">
                  <c:v>май.23</c:v>
                </c:pt>
                <c:pt idx="147">
                  <c:v>июнь, 23</c:v>
                </c:pt>
                <c:pt idx="148">
                  <c:v>июль,23</c:v>
                </c:pt>
                <c:pt idx="149">
                  <c:v>август,23</c:v>
                </c:pt>
              </c:strCache>
            </c:strRef>
          </c:cat>
          <c:val>
            <c:numRef>
              <c:f>'[230829 Анализ Японского рынка.xlsx]Пиловочник хвойный и пиломат'!$C$9:$C$158</c:f>
              <c:numCache>
                <c:formatCode>0</c:formatCode>
                <c:ptCount val="150"/>
                <c:pt idx="0">
                  <c:v>165.03</c:v>
                </c:pt>
                <c:pt idx="1">
                  <c:v>162.31</c:v>
                </c:pt>
                <c:pt idx="2">
                  <c:v>165.27</c:v>
                </c:pt>
                <c:pt idx="3">
                  <c:v>168.03</c:v>
                </c:pt>
                <c:pt idx="4">
                  <c:v>172.58</c:v>
                </c:pt>
                <c:pt idx="5">
                  <c:v>178.28</c:v>
                </c:pt>
                <c:pt idx="6">
                  <c:v>179.69</c:v>
                </c:pt>
                <c:pt idx="7">
                  <c:v>183.96</c:v>
                </c:pt>
                <c:pt idx="8">
                  <c:v>184.22</c:v>
                </c:pt>
                <c:pt idx="9">
                  <c:v>180.31</c:v>
                </c:pt>
                <c:pt idx="10">
                  <c:v>189.21</c:v>
                </c:pt>
                <c:pt idx="11">
                  <c:v>190.75</c:v>
                </c:pt>
                <c:pt idx="12">
                  <c:v>205.76</c:v>
                </c:pt>
                <c:pt idx="13">
                  <c:v>199.8</c:v>
                </c:pt>
                <c:pt idx="14">
                  <c:v>206.46</c:v>
                </c:pt>
                <c:pt idx="15">
                  <c:v>208.55</c:v>
                </c:pt>
                <c:pt idx="16">
                  <c:v>210.41</c:v>
                </c:pt>
                <c:pt idx="17">
                  <c:v>217.29</c:v>
                </c:pt>
                <c:pt idx="18">
                  <c:v>218.62</c:v>
                </c:pt>
                <c:pt idx="19">
                  <c:v>210.74</c:v>
                </c:pt>
                <c:pt idx="20">
                  <c:v>206.72</c:v>
                </c:pt>
                <c:pt idx="21">
                  <c:v>193.7</c:v>
                </c:pt>
                <c:pt idx="22">
                  <c:v>187.71</c:v>
                </c:pt>
                <c:pt idx="23">
                  <c:v>186.73</c:v>
                </c:pt>
                <c:pt idx="24">
                  <c:v>191.42</c:v>
                </c:pt>
                <c:pt idx="25">
                  <c:v>186.07</c:v>
                </c:pt>
                <c:pt idx="26">
                  <c:v>184.27</c:v>
                </c:pt>
                <c:pt idx="27">
                  <c:v>202.11</c:v>
                </c:pt>
                <c:pt idx="28">
                  <c:v>198.8</c:v>
                </c:pt>
                <c:pt idx="29">
                  <c:v>203.25</c:v>
                </c:pt>
                <c:pt idx="30">
                  <c:v>199.98</c:v>
                </c:pt>
                <c:pt idx="31">
                  <c:v>191.85</c:v>
                </c:pt>
                <c:pt idx="32">
                  <c:v>191.96</c:v>
                </c:pt>
                <c:pt idx="33">
                  <c:v>193.93</c:v>
                </c:pt>
                <c:pt idx="34">
                  <c:v>196.46</c:v>
                </c:pt>
                <c:pt idx="35">
                  <c:v>199.98</c:v>
                </c:pt>
                <c:pt idx="36">
                  <c:v>203.85</c:v>
                </c:pt>
                <c:pt idx="37">
                  <c:v>204.45</c:v>
                </c:pt>
                <c:pt idx="38">
                  <c:v>206.91</c:v>
                </c:pt>
                <c:pt idx="39">
                  <c:v>206.45</c:v>
                </c:pt>
                <c:pt idx="40">
                  <c:v>200.15</c:v>
                </c:pt>
                <c:pt idx="41">
                  <c:v>195.31</c:v>
                </c:pt>
                <c:pt idx="42">
                  <c:v>188.61</c:v>
                </c:pt>
                <c:pt idx="43">
                  <c:v>186.38</c:v>
                </c:pt>
                <c:pt idx="44">
                  <c:v>175.99</c:v>
                </c:pt>
                <c:pt idx="45">
                  <c:v>169.52</c:v>
                </c:pt>
                <c:pt idx="46">
                  <c:v>169.25</c:v>
                </c:pt>
                <c:pt idx="47">
                  <c:v>169.69</c:v>
                </c:pt>
                <c:pt idx="48">
                  <c:v>167.58</c:v>
                </c:pt>
                <c:pt idx="49">
                  <c:v>168.04</c:v>
                </c:pt>
                <c:pt idx="50">
                  <c:v>167.76</c:v>
                </c:pt>
                <c:pt idx="51">
                  <c:v>162.82</c:v>
                </c:pt>
                <c:pt idx="52">
                  <c:v>163.27000000000001</c:v>
                </c:pt>
                <c:pt idx="53">
                  <c:v>163.19</c:v>
                </c:pt>
                <c:pt idx="54">
                  <c:v>167.24</c:v>
                </c:pt>
                <c:pt idx="55">
                  <c:v>167.89</c:v>
                </c:pt>
                <c:pt idx="56">
                  <c:v>164.42</c:v>
                </c:pt>
                <c:pt idx="57">
                  <c:v>163.06</c:v>
                </c:pt>
                <c:pt idx="58">
                  <c:v>171.1</c:v>
                </c:pt>
                <c:pt idx="59">
                  <c:v>167.98</c:v>
                </c:pt>
                <c:pt idx="60">
                  <c:v>163.24</c:v>
                </c:pt>
                <c:pt idx="61">
                  <c:v>166.84</c:v>
                </c:pt>
                <c:pt idx="62">
                  <c:v>167.74</c:v>
                </c:pt>
                <c:pt idx="63">
                  <c:v>174.73</c:v>
                </c:pt>
                <c:pt idx="64">
                  <c:v>174.11</c:v>
                </c:pt>
                <c:pt idx="65">
                  <c:v>177.67</c:v>
                </c:pt>
                <c:pt idx="66">
                  <c:v>174.8</c:v>
                </c:pt>
                <c:pt idx="67">
                  <c:v>172.18</c:v>
                </c:pt>
                <c:pt idx="68">
                  <c:v>164.26</c:v>
                </c:pt>
                <c:pt idx="69">
                  <c:v>154.62</c:v>
                </c:pt>
                <c:pt idx="70">
                  <c:v>155.1</c:v>
                </c:pt>
                <c:pt idx="71">
                  <c:v>157.30000000000001</c:v>
                </c:pt>
                <c:pt idx="72">
                  <c:v>161.53</c:v>
                </c:pt>
                <c:pt idx="73">
                  <c:v>167.5</c:v>
                </c:pt>
                <c:pt idx="74">
                  <c:v>164.4</c:v>
                </c:pt>
                <c:pt idx="75">
                  <c:v>167.12</c:v>
                </c:pt>
                <c:pt idx="76">
                  <c:v>164.16</c:v>
                </c:pt>
                <c:pt idx="77">
                  <c:v>166.29</c:v>
                </c:pt>
                <c:pt idx="78">
                  <c:v>166.73</c:v>
                </c:pt>
                <c:pt idx="79">
                  <c:v>163.38</c:v>
                </c:pt>
                <c:pt idx="80">
                  <c:v>162.97</c:v>
                </c:pt>
                <c:pt idx="81">
                  <c:v>164.07</c:v>
                </c:pt>
                <c:pt idx="82">
                  <c:v>166.73</c:v>
                </c:pt>
                <c:pt idx="83">
                  <c:v>169.97</c:v>
                </c:pt>
                <c:pt idx="84">
                  <c:v>173.1</c:v>
                </c:pt>
                <c:pt idx="85">
                  <c:v>171.72</c:v>
                </c:pt>
                <c:pt idx="86">
                  <c:v>167.48</c:v>
                </c:pt>
                <c:pt idx="87">
                  <c:v>167.93</c:v>
                </c:pt>
                <c:pt idx="88">
                  <c:v>165.51</c:v>
                </c:pt>
                <c:pt idx="89">
                  <c:v>166.07</c:v>
                </c:pt>
                <c:pt idx="90">
                  <c:v>164.5</c:v>
                </c:pt>
                <c:pt idx="91">
                  <c:v>163.38</c:v>
                </c:pt>
                <c:pt idx="92">
                  <c:v>162.91999999999999</c:v>
                </c:pt>
                <c:pt idx="93">
                  <c:v>164.01</c:v>
                </c:pt>
                <c:pt idx="94">
                  <c:v>169.41</c:v>
                </c:pt>
                <c:pt idx="95">
                  <c:v>167.4</c:v>
                </c:pt>
                <c:pt idx="96">
                  <c:v>165.61</c:v>
                </c:pt>
                <c:pt idx="97">
                  <c:v>165.93</c:v>
                </c:pt>
                <c:pt idx="98">
                  <c:v>167.1</c:v>
                </c:pt>
                <c:pt idx="99">
                  <c:v>170.12</c:v>
                </c:pt>
                <c:pt idx="100">
                  <c:v>171.02</c:v>
                </c:pt>
                <c:pt idx="101">
                  <c:v>168.94</c:v>
                </c:pt>
                <c:pt idx="102">
                  <c:v>171.81</c:v>
                </c:pt>
                <c:pt idx="103">
                  <c:v>170.91</c:v>
                </c:pt>
                <c:pt idx="104">
                  <c:v>169.75</c:v>
                </c:pt>
                <c:pt idx="105">
                  <c:v>169.38</c:v>
                </c:pt>
                <c:pt idx="106">
                  <c:v>169.01</c:v>
                </c:pt>
                <c:pt idx="107">
                  <c:v>167.8</c:v>
                </c:pt>
                <c:pt idx="108">
                  <c:v>171.7</c:v>
                </c:pt>
                <c:pt idx="109">
                  <c:v>170.94</c:v>
                </c:pt>
                <c:pt idx="110">
                  <c:v>172.63</c:v>
                </c:pt>
                <c:pt idx="111">
                  <c:v>172.72</c:v>
                </c:pt>
                <c:pt idx="112">
                  <c:v>173.57</c:v>
                </c:pt>
                <c:pt idx="113">
                  <c:v>174.04</c:v>
                </c:pt>
                <c:pt idx="114">
                  <c:v>175.28</c:v>
                </c:pt>
                <c:pt idx="115">
                  <c:v>175.11</c:v>
                </c:pt>
                <c:pt idx="116">
                  <c:v>176.86</c:v>
                </c:pt>
                <c:pt idx="117">
                  <c:v>177.14</c:v>
                </c:pt>
                <c:pt idx="118">
                  <c:v>174.59</c:v>
                </c:pt>
                <c:pt idx="119">
                  <c:v>174.59</c:v>
                </c:pt>
                <c:pt idx="120">
                  <c:v>170.21</c:v>
                </c:pt>
                <c:pt idx="121">
                  <c:v>168.77</c:v>
                </c:pt>
                <c:pt idx="122">
                  <c:v>168.74</c:v>
                </c:pt>
                <c:pt idx="123">
                  <c:v>167.53</c:v>
                </c:pt>
                <c:pt idx="124">
                  <c:v>167.38</c:v>
                </c:pt>
                <c:pt idx="125">
                  <c:v>167.87</c:v>
                </c:pt>
                <c:pt idx="126">
                  <c:v>168.09</c:v>
                </c:pt>
                <c:pt idx="127">
                  <c:v>163.49</c:v>
                </c:pt>
                <c:pt idx="128">
                  <c:v>161.44999999999999</c:v>
                </c:pt>
                <c:pt idx="129">
                  <c:v>162.51</c:v>
                </c:pt>
                <c:pt idx="130">
                  <c:v>160.63</c:v>
                </c:pt>
                <c:pt idx="131">
                  <c:v>160.11000000000001</c:v>
                </c:pt>
                <c:pt idx="132">
                  <c:v>157</c:v>
                </c:pt>
                <c:pt idx="133">
                  <c:v>148.16999999999999</c:v>
                </c:pt>
                <c:pt idx="134">
                  <c:v>144</c:v>
                </c:pt>
                <c:pt idx="135">
                  <c:v>138</c:v>
                </c:pt>
                <c:pt idx="136">
                  <c:v>134.27000000000001</c:v>
                </c:pt>
                <c:pt idx="137">
                  <c:v>135</c:v>
                </c:pt>
                <c:pt idx="138">
                  <c:v>128</c:v>
                </c:pt>
                <c:pt idx="139">
                  <c:v>126</c:v>
                </c:pt>
                <c:pt idx="140">
                  <c:v>133</c:v>
                </c:pt>
                <c:pt idx="141">
                  <c:v>135</c:v>
                </c:pt>
                <c:pt idx="142">
                  <c:v>143</c:v>
                </c:pt>
                <c:pt idx="143">
                  <c:v>0</c:v>
                </c:pt>
              </c:numCache>
            </c:numRef>
          </c:val>
          <c:smooth val="0"/>
        </c:ser>
        <c:ser>
          <c:idx val="1"/>
          <c:order val="1"/>
          <c:tx>
            <c:strRef>
              <c:f>'[230829 Анализ Японского рынка.xlsx]Пиловочник хвойный и пиломат'!$D$6</c:f>
              <c:strCache>
                <c:ptCount val="1"/>
                <c:pt idx="0">
                  <c:v>сосна</c:v>
                </c:pt>
              </c:strCache>
            </c:strRef>
          </c:tx>
          <c:spPr>
            <a:ln w="28575" cap="rnd">
              <a:solidFill>
                <a:schemeClr val="accent2"/>
              </a:solidFill>
              <a:round/>
            </a:ln>
            <a:effectLst/>
          </c:spPr>
          <c:marker>
            <c:symbol val="none"/>
          </c:marker>
          <c:cat>
            <c:strRef>
              <c:f>'[230829 Анализ Японского рынка.xlsx]Пиловочник хвойный и пиломат'!$B$9:$B$158</c:f>
              <c:strCache>
                <c:ptCount val="150"/>
                <c:pt idx="0">
                  <c:v>мар.10</c:v>
                </c:pt>
                <c:pt idx="1">
                  <c:v>апр.10</c:v>
                </c:pt>
                <c:pt idx="2">
                  <c:v>май.10</c:v>
                </c:pt>
                <c:pt idx="3">
                  <c:v>июн.10</c:v>
                </c:pt>
                <c:pt idx="4">
                  <c:v>июл.10</c:v>
                </c:pt>
                <c:pt idx="5">
                  <c:v>авг.10</c:v>
                </c:pt>
                <c:pt idx="6">
                  <c:v>сен.10</c:v>
                </c:pt>
                <c:pt idx="7">
                  <c:v>окт.10</c:v>
                </c:pt>
                <c:pt idx="8">
                  <c:v>ноя.10</c:v>
                </c:pt>
                <c:pt idx="9">
                  <c:v>дек.10</c:v>
                </c:pt>
                <c:pt idx="10">
                  <c:v>янв.11</c:v>
                </c:pt>
                <c:pt idx="11">
                  <c:v>фев.11</c:v>
                </c:pt>
                <c:pt idx="12">
                  <c:v>мар.11</c:v>
                </c:pt>
                <c:pt idx="13">
                  <c:v>апр.11</c:v>
                </c:pt>
                <c:pt idx="14">
                  <c:v>май.11</c:v>
                </c:pt>
                <c:pt idx="15">
                  <c:v>июн.11</c:v>
                </c:pt>
                <c:pt idx="16">
                  <c:v>июл.11</c:v>
                </c:pt>
                <c:pt idx="17">
                  <c:v>авг.11</c:v>
                </c:pt>
                <c:pt idx="18">
                  <c:v>сен.11</c:v>
                </c:pt>
                <c:pt idx="19">
                  <c:v>окт.11</c:v>
                </c:pt>
                <c:pt idx="20">
                  <c:v>ноя.11</c:v>
                </c:pt>
                <c:pt idx="21">
                  <c:v>дек.11</c:v>
                </c:pt>
                <c:pt idx="22">
                  <c:v>янв.13</c:v>
                </c:pt>
                <c:pt idx="23">
                  <c:v>фев.13</c:v>
                </c:pt>
                <c:pt idx="24">
                  <c:v>мар.13</c:v>
                </c:pt>
                <c:pt idx="25">
                  <c:v>апр.13</c:v>
                </c:pt>
                <c:pt idx="26">
                  <c:v>май.13</c:v>
                </c:pt>
                <c:pt idx="27">
                  <c:v>июн.13</c:v>
                </c:pt>
                <c:pt idx="28">
                  <c:v>июл.13</c:v>
                </c:pt>
                <c:pt idx="29">
                  <c:v>авг.13</c:v>
                </c:pt>
                <c:pt idx="30">
                  <c:v>сен.13</c:v>
                </c:pt>
                <c:pt idx="31">
                  <c:v>окт.13</c:v>
                </c:pt>
                <c:pt idx="32">
                  <c:v>ноя.13</c:v>
                </c:pt>
                <c:pt idx="33">
                  <c:v>дек.13</c:v>
                </c:pt>
                <c:pt idx="34">
                  <c:v>янв.14</c:v>
                </c:pt>
                <c:pt idx="35">
                  <c:v>фев.14</c:v>
                </c:pt>
                <c:pt idx="36">
                  <c:v>мар.14</c:v>
                </c:pt>
                <c:pt idx="37">
                  <c:v>апр.14</c:v>
                </c:pt>
                <c:pt idx="38">
                  <c:v>май.14</c:v>
                </c:pt>
                <c:pt idx="39">
                  <c:v>июн.14</c:v>
                </c:pt>
                <c:pt idx="40">
                  <c:v>июл.14</c:v>
                </c:pt>
                <c:pt idx="41">
                  <c:v>авг.14</c:v>
                </c:pt>
                <c:pt idx="42">
                  <c:v>сен.14</c:v>
                </c:pt>
                <c:pt idx="43">
                  <c:v>окт.14</c:v>
                </c:pt>
                <c:pt idx="44">
                  <c:v>ноя.14</c:v>
                </c:pt>
                <c:pt idx="45">
                  <c:v>дек.14</c:v>
                </c:pt>
                <c:pt idx="46">
                  <c:v>янв.15</c:v>
                </c:pt>
                <c:pt idx="47">
                  <c:v>фев.15</c:v>
                </c:pt>
                <c:pt idx="48">
                  <c:v>мар.15</c:v>
                </c:pt>
                <c:pt idx="49">
                  <c:v>апр.15</c:v>
                </c:pt>
                <c:pt idx="50">
                  <c:v>май.15</c:v>
                </c:pt>
                <c:pt idx="51">
                  <c:v>июн.15</c:v>
                </c:pt>
                <c:pt idx="52">
                  <c:v>июл.15</c:v>
                </c:pt>
                <c:pt idx="53">
                  <c:v>авг.15</c:v>
                </c:pt>
                <c:pt idx="54">
                  <c:v>сен.15</c:v>
                </c:pt>
                <c:pt idx="55">
                  <c:v>окт.15</c:v>
                </c:pt>
                <c:pt idx="56">
                  <c:v>ноя.15</c:v>
                </c:pt>
                <c:pt idx="57">
                  <c:v>дек.15</c:v>
                </c:pt>
                <c:pt idx="58">
                  <c:v>янв.16</c:v>
                </c:pt>
                <c:pt idx="59">
                  <c:v>фев.16</c:v>
                </c:pt>
                <c:pt idx="60">
                  <c:v>мар.16</c:v>
                </c:pt>
                <c:pt idx="61">
                  <c:v>апр.16</c:v>
                </c:pt>
                <c:pt idx="62">
                  <c:v>май.16</c:v>
                </c:pt>
                <c:pt idx="63">
                  <c:v>июн.16</c:v>
                </c:pt>
                <c:pt idx="64">
                  <c:v>июл.16</c:v>
                </c:pt>
                <c:pt idx="65">
                  <c:v>авг.16</c:v>
                </c:pt>
                <c:pt idx="66">
                  <c:v>сен.16</c:v>
                </c:pt>
                <c:pt idx="67">
                  <c:v>окт.16</c:v>
                </c:pt>
                <c:pt idx="68">
                  <c:v>ноя.16</c:v>
                </c:pt>
                <c:pt idx="69">
                  <c:v>дек.16</c:v>
                </c:pt>
                <c:pt idx="70">
                  <c:v>янв.17</c:v>
                </c:pt>
                <c:pt idx="71">
                  <c:v>фев.17</c:v>
                </c:pt>
                <c:pt idx="72">
                  <c:v>мар.17</c:v>
                </c:pt>
                <c:pt idx="73">
                  <c:v>апр.17</c:v>
                </c:pt>
                <c:pt idx="74">
                  <c:v>май.17</c:v>
                </c:pt>
                <c:pt idx="75">
                  <c:v>июн.17</c:v>
                </c:pt>
                <c:pt idx="76">
                  <c:v>июл.17</c:v>
                </c:pt>
                <c:pt idx="77">
                  <c:v>авг.17</c:v>
                </c:pt>
                <c:pt idx="78">
                  <c:v>сен.17</c:v>
                </c:pt>
                <c:pt idx="79">
                  <c:v>окт.17</c:v>
                </c:pt>
                <c:pt idx="80">
                  <c:v>ноя.17</c:v>
                </c:pt>
                <c:pt idx="81">
                  <c:v>дек.17</c:v>
                </c:pt>
                <c:pt idx="82">
                  <c:v>янв.18</c:v>
                </c:pt>
                <c:pt idx="83">
                  <c:v>фев.18</c:v>
                </c:pt>
                <c:pt idx="84">
                  <c:v>мар.18</c:v>
                </c:pt>
                <c:pt idx="85">
                  <c:v>апр.18</c:v>
                </c:pt>
                <c:pt idx="86">
                  <c:v>май.18</c:v>
                </c:pt>
                <c:pt idx="87">
                  <c:v>июн.18</c:v>
                </c:pt>
                <c:pt idx="88">
                  <c:v>июл.18</c:v>
                </c:pt>
                <c:pt idx="89">
                  <c:v>авг.18</c:v>
                </c:pt>
                <c:pt idx="90">
                  <c:v>сен.18</c:v>
                </c:pt>
                <c:pt idx="91">
                  <c:v>окт.18</c:v>
                </c:pt>
                <c:pt idx="92">
                  <c:v>ноя.18</c:v>
                </c:pt>
                <c:pt idx="93">
                  <c:v>дек.18</c:v>
                </c:pt>
                <c:pt idx="94">
                  <c:v>янв.19</c:v>
                </c:pt>
                <c:pt idx="95">
                  <c:v>фев.19</c:v>
                </c:pt>
                <c:pt idx="96">
                  <c:v>мар.19</c:v>
                </c:pt>
                <c:pt idx="97">
                  <c:v>апр.19</c:v>
                </c:pt>
                <c:pt idx="98">
                  <c:v>май.19</c:v>
                </c:pt>
                <c:pt idx="99">
                  <c:v>июн.19</c:v>
                </c:pt>
                <c:pt idx="100">
                  <c:v>июл.19</c:v>
                </c:pt>
                <c:pt idx="101">
                  <c:v>авг.19</c:v>
                </c:pt>
                <c:pt idx="102">
                  <c:v>сен.19</c:v>
                </c:pt>
                <c:pt idx="103">
                  <c:v>окт.19</c:v>
                </c:pt>
                <c:pt idx="104">
                  <c:v>ноя.19</c:v>
                </c:pt>
                <c:pt idx="105">
                  <c:v>дек.19</c:v>
                </c:pt>
                <c:pt idx="106">
                  <c:v>янв.20</c:v>
                </c:pt>
                <c:pt idx="107">
                  <c:v>фев.20</c:v>
                </c:pt>
                <c:pt idx="108">
                  <c:v>мар.20</c:v>
                </c:pt>
                <c:pt idx="109">
                  <c:v>апр.20</c:v>
                </c:pt>
                <c:pt idx="110">
                  <c:v>май.20</c:v>
                </c:pt>
                <c:pt idx="111">
                  <c:v>июн.20</c:v>
                </c:pt>
                <c:pt idx="112">
                  <c:v>июл.20</c:v>
                </c:pt>
                <c:pt idx="113">
                  <c:v>авг.20</c:v>
                </c:pt>
                <c:pt idx="114">
                  <c:v>сен.20</c:v>
                </c:pt>
                <c:pt idx="115">
                  <c:v>окт.20</c:v>
                </c:pt>
                <c:pt idx="116">
                  <c:v>ноя.20</c:v>
                </c:pt>
                <c:pt idx="117">
                  <c:v>дек.20</c:v>
                </c:pt>
                <c:pt idx="118">
                  <c:v>янв.21</c:v>
                </c:pt>
                <c:pt idx="119">
                  <c:v>фев.21</c:v>
                </c:pt>
                <c:pt idx="120">
                  <c:v>мар.21</c:v>
                </c:pt>
                <c:pt idx="121">
                  <c:v>апр.21</c:v>
                </c:pt>
                <c:pt idx="122">
                  <c:v>май.21</c:v>
                </c:pt>
                <c:pt idx="123">
                  <c:v>июн.21</c:v>
                </c:pt>
                <c:pt idx="124">
                  <c:v>июл.21</c:v>
                </c:pt>
                <c:pt idx="125">
                  <c:v>авг.21</c:v>
                </c:pt>
                <c:pt idx="126">
                  <c:v>сен.21</c:v>
                </c:pt>
                <c:pt idx="127">
                  <c:v>окт.21</c:v>
                </c:pt>
                <c:pt idx="128">
                  <c:v>ноя.21</c:v>
                </c:pt>
                <c:pt idx="129">
                  <c:v>дек.21</c:v>
                </c:pt>
                <c:pt idx="130">
                  <c:v>янв.22</c:v>
                </c:pt>
                <c:pt idx="131">
                  <c:v>фев.22</c:v>
                </c:pt>
                <c:pt idx="132">
                  <c:v>мар.22</c:v>
                </c:pt>
                <c:pt idx="133">
                  <c:v>апр.22</c:v>
                </c:pt>
                <c:pt idx="134">
                  <c:v>май.22</c:v>
                </c:pt>
                <c:pt idx="135">
                  <c:v>июн.22</c:v>
                </c:pt>
                <c:pt idx="136">
                  <c:v>июл.22</c:v>
                </c:pt>
                <c:pt idx="137">
                  <c:v>авг.22</c:v>
                </c:pt>
                <c:pt idx="138">
                  <c:v>сен.22</c:v>
                </c:pt>
                <c:pt idx="139">
                  <c:v>окт.22</c:v>
                </c:pt>
                <c:pt idx="140">
                  <c:v>ноя.22</c:v>
                </c:pt>
                <c:pt idx="141">
                  <c:v>дек.22</c:v>
                </c:pt>
                <c:pt idx="142">
                  <c:v>янв.23</c:v>
                </c:pt>
                <c:pt idx="143">
                  <c:v>фев.23</c:v>
                </c:pt>
                <c:pt idx="144">
                  <c:v>мар.23</c:v>
                </c:pt>
                <c:pt idx="145">
                  <c:v>апр.23</c:v>
                </c:pt>
                <c:pt idx="146">
                  <c:v>май.23</c:v>
                </c:pt>
                <c:pt idx="147">
                  <c:v>июнь, 23</c:v>
                </c:pt>
                <c:pt idx="148">
                  <c:v>июль,23</c:v>
                </c:pt>
                <c:pt idx="149">
                  <c:v>август,23</c:v>
                </c:pt>
              </c:strCache>
            </c:strRef>
          </c:cat>
          <c:val>
            <c:numRef>
              <c:f>'[230829 Анализ Японского рынка.xlsx]Пиловочник хвойный и пиломат'!$D$9:$D$158</c:f>
              <c:numCache>
                <c:formatCode>0</c:formatCode>
                <c:ptCount val="150"/>
                <c:pt idx="0">
                  <c:v>190.71</c:v>
                </c:pt>
                <c:pt idx="1">
                  <c:v>185.51</c:v>
                </c:pt>
                <c:pt idx="2">
                  <c:v>186.71</c:v>
                </c:pt>
                <c:pt idx="3">
                  <c:v>189.71</c:v>
                </c:pt>
                <c:pt idx="4">
                  <c:v>194.84</c:v>
                </c:pt>
                <c:pt idx="5">
                  <c:v>201.28</c:v>
                </c:pt>
                <c:pt idx="6">
                  <c:v>199.15</c:v>
                </c:pt>
                <c:pt idx="7">
                  <c:v>199.96</c:v>
                </c:pt>
                <c:pt idx="8">
                  <c:v>200.24</c:v>
                </c:pt>
                <c:pt idx="9">
                  <c:v>195.99</c:v>
                </c:pt>
                <c:pt idx="10">
                  <c:v>207.87</c:v>
                </c:pt>
                <c:pt idx="11">
                  <c:v>210.62</c:v>
                </c:pt>
                <c:pt idx="12">
                  <c:v>216.56</c:v>
                </c:pt>
                <c:pt idx="13">
                  <c:v>207.63</c:v>
                </c:pt>
                <c:pt idx="14">
                  <c:v>214.56</c:v>
                </c:pt>
                <c:pt idx="15">
                  <c:v>214.23</c:v>
                </c:pt>
                <c:pt idx="16">
                  <c:v>218.66</c:v>
                </c:pt>
                <c:pt idx="17">
                  <c:v>225.81</c:v>
                </c:pt>
                <c:pt idx="18">
                  <c:v>227.2</c:v>
                </c:pt>
                <c:pt idx="19">
                  <c:v>223.64</c:v>
                </c:pt>
                <c:pt idx="20">
                  <c:v>216.62</c:v>
                </c:pt>
                <c:pt idx="21">
                  <c:v>205.35</c:v>
                </c:pt>
                <c:pt idx="22">
                  <c:v>191.44</c:v>
                </c:pt>
                <c:pt idx="23">
                  <c:v>186.73</c:v>
                </c:pt>
                <c:pt idx="24">
                  <c:v>184.46</c:v>
                </c:pt>
                <c:pt idx="25">
                  <c:v>179.3</c:v>
                </c:pt>
                <c:pt idx="26">
                  <c:v>190.09</c:v>
                </c:pt>
                <c:pt idx="27">
                  <c:v>215.58</c:v>
                </c:pt>
                <c:pt idx="28">
                  <c:v>212.06</c:v>
                </c:pt>
                <c:pt idx="29">
                  <c:v>216.8</c:v>
                </c:pt>
                <c:pt idx="30">
                  <c:v>213.31</c:v>
                </c:pt>
                <c:pt idx="31">
                  <c:v>215.41</c:v>
                </c:pt>
                <c:pt idx="32">
                  <c:v>212.76</c:v>
                </c:pt>
                <c:pt idx="33">
                  <c:v>205.19</c:v>
                </c:pt>
                <c:pt idx="34">
                  <c:v>202.8</c:v>
                </c:pt>
                <c:pt idx="35">
                  <c:v>206.43</c:v>
                </c:pt>
                <c:pt idx="36">
                  <c:v>208.36</c:v>
                </c:pt>
                <c:pt idx="37">
                  <c:v>207.65</c:v>
                </c:pt>
                <c:pt idx="38">
                  <c:v>210.14</c:v>
                </c:pt>
                <c:pt idx="39">
                  <c:v>209.68</c:v>
                </c:pt>
                <c:pt idx="40">
                  <c:v>210.69</c:v>
                </c:pt>
                <c:pt idx="41">
                  <c:v>208.11</c:v>
                </c:pt>
                <c:pt idx="42">
                  <c:v>200.97</c:v>
                </c:pt>
                <c:pt idx="43">
                  <c:v>198.6</c:v>
                </c:pt>
                <c:pt idx="44">
                  <c:v>187.53</c:v>
                </c:pt>
                <c:pt idx="45">
                  <c:v>180.64</c:v>
                </c:pt>
                <c:pt idx="46">
                  <c:v>180.35</c:v>
                </c:pt>
                <c:pt idx="47">
                  <c:v>180.81</c:v>
                </c:pt>
                <c:pt idx="48">
                  <c:v>178.57</c:v>
                </c:pt>
                <c:pt idx="49">
                  <c:v>179.06</c:v>
                </c:pt>
                <c:pt idx="50">
                  <c:v>178.76</c:v>
                </c:pt>
                <c:pt idx="51">
                  <c:v>173.5</c:v>
                </c:pt>
                <c:pt idx="52">
                  <c:v>173.98</c:v>
                </c:pt>
                <c:pt idx="53">
                  <c:v>173.74</c:v>
                </c:pt>
                <c:pt idx="54">
                  <c:v>178.2</c:v>
                </c:pt>
                <c:pt idx="55">
                  <c:v>178.9</c:v>
                </c:pt>
                <c:pt idx="56">
                  <c:v>175.2</c:v>
                </c:pt>
                <c:pt idx="57">
                  <c:v>174.28</c:v>
                </c:pt>
                <c:pt idx="58">
                  <c:v>182.32</c:v>
                </c:pt>
                <c:pt idx="59">
                  <c:v>181.71</c:v>
                </c:pt>
                <c:pt idx="60">
                  <c:v>180.73</c:v>
                </c:pt>
                <c:pt idx="61">
                  <c:v>184.72</c:v>
                </c:pt>
                <c:pt idx="62">
                  <c:v>185.71</c:v>
                </c:pt>
                <c:pt idx="63">
                  <c:v>193.12</c:v>
                </c:pt>
                <c:pt idx="64">
                  <c:v>193.1</c:v>
                </c:pt>
                <c:pt idx="65">
                  <c:v>197.41</c:v>
                </c:pt>
                <c:pt idx="66">
                  <c:v>194.2</c:v>
                </c:pt>
                <c:pt idx="67">
                  <c:v>191.31</c:v>
                </c:pt>
                <c:pt idx="68">
                  <c:v>182.51</c:v>
                </c:pt>
                <c:pt idx="69">
                  <c:v>171.8</c:v>
                </c:pt>
                <c:pt idx="70">
                  <c:v>172.33</c:v>
                </c:pt>
                <c:pt idx="71">
                  <c:v>174.78</c:v>
                </c:pt>
                <c:pt idx="72">
                  <c:v>179.05</c:v>
                </c:pt>
                <c:pt idx="73">
                  <c:v>185.45</c:v>
                </c:pt>
                <c:pt idx="74">
                  <c:v>182.01</c:v>
                </c:pt>
                <c:pt idx="75">
                  <c:v>185.02</c:v>
                </c:pt>
                <c:pt idx="76">
                  <c:v>181.74</c:v>
                </c:pt>
                <c:pt idx="77">
                  <c:v>184.11</c:v>
                </c:pt>
                <c:pt idx="78">
                  <c:v>184.6</c:v>
                </c:pt>
                <c:pt idx="79">
                  <c:v>180.88</c:v>
                </c:pt>
                <c:pt idx="80">
                  <c:v>180.43</c:v>
                </c:pt>
                <c:pt idx="81">
                  <c:v>181.65</c:v>
                </c:pt>
                <c:pt idx="82">
                  <c:v>184.59</c:v>
                </c:pt>
                <c:pt idx="83">
                  <c:v>188.18</c:v>
                </c:pt>
                <c:pt idx="84">
                  <c:v>191.65</c:v>
                </c:pt>
                <c:pt idx="85">
                  <c:v>190.11</c:v>
                </c:pt>
                <c:pt idx="86">
                  <c:v>185.43</c:v>
                </c:pt>
                <c:pt idx="87">
                  <c:v>185.93</c:v>
                </c:pt>
                <c:pt idx="88">
                  <c:v>183.24</c:v>
                </c:pt>
                <c:pt idx="89">
                  <c:v>183.87</c:v>
                </c:pt>
                <c:pt idx="90">
                  <c:v>182.12</c:v>
                </c:pt>
                <c:pt idx="91">
                  <c:v>180.63</c:v>
                </c:pt>
                <c:pt idx="92">
                  <c:v>180.38</c:v>
                </c:pt>
                <c:pt idx="93">
                  <c:v>183.54</c:v>
                </c:pt>
                <c:pt idx="94">
                  <c:v>190.59</c:v>
                </c:pt>
                <c:pt idx="95">
                  <c:v>188.33</c:v>
                </c:pt>
                <c:pt idx="96">
                  <c:v>188.53</c:v>
                </c:pt>
                <c:pt idx="97">
                  <c:v>191.84</c:v>
                </c:pt>
                <c:pt idx="98">
                  <c:v>196.94</c:v>
                </c:pt>
                <c:pt idx="99">
                  <c:v>200.5</c:v>
                </c:pt>
                <c:pt idx="100">
                  <c:v>201.55</c:v>
                </c:pt>
                <c:pt idx="101">
                  <c:v>199.11</c:v>
                </c:pt>
                <c:pt idx="102">
                  <c:v>202.49</c:v>
                </c:pt>
                <c:pt idx="103">
                  <c:v>201.43</c:v>
                </c:pt>
                <c:pt idx="104">
                  <c:v>200.07</c:v>
                </c:pt>
                <c:pt idx="105">
                  <c:v>199.62</c:v>
                </c:pt>
                <c:pt idx="106">
                  <c:v>199.19</c:v>
                </c:pt>
                <c:pt idx="107">
                  <c:v>197.86</c:v>
                </c:pt>
                <c:pt idx="108">
                  <c:v>202.35</c:v>
                </c:pt>
                <c:pt idx="109">
                  <c:v>201.47</c:v>
                </c:pt>
                <c:pt idx="110">
                  <c:v>203.45</c:v>
                </c:pt>
                <c:pt idx="111">
                  <c:v>203.57</c:v>
                </c:pt>
                <c:pt idx="112">
                  <c:v>204.56</c:v>
                </c:pt>
                <c:pt idx="113">
                  <c:v>205.12</c:v>
                </c:pt>
                <c:pt idx="114">
                  <c:v>206.58</c:v>
                </c:pt>
                <c:pt idx="115">
                  <c:v>206.37</c:v>
                </c:pt>
                <c:pt idx="116">
                  <c:v>208.45</c:v>
                </c:pt>
                <c:pt idx="117">
                  <c:v>209.13</c:v>
                </c:pt>
                <c:pt idx="118">
                  <c:v>205.76</c:v>
                </c:pt>
                <c:pt idx="119">
                  <c:v>205.76</c:v>
                </c:pt>
                <c:pt idx="120">
                  <c:v>200.6</c:v>
                </c:pt>
                <c:pt idx="121">
                  <c:v>198.91</c:v>
                </c:pt>
                <c:pt idx="122">
                  <c:v>198.87</c:v>
                </c:pt>
                <c:pt idx="123">
                  <c:v>208.65</c:v>
                </c:pt>
                <c:pt idx="124">
                  <c:v>224.17</c:v>
                </c:pt>
                <c:pt idx="125">
                  <c:v>224.83</c:v>
                </c:pt>
                <c:pt idx="126">
                  <c:v>228.87</c:v>
                </c:pt>
                <c:pt idx="127">
                  <c:v>233.55</c:v>
                </c:pt>
                <c:pt idx="128">
                  <c:v>230.65</c:v>
                </c:pt>
                <c:pt idx="129">
                  <c:v>232.16</c:v>
                </c:pt>
                <c:pt idx="130">
                  <c:v>229.48</c:v>
                </c:pt>
                <c:pt idx="131">
                  <c:v>228.73</c:v>
                </c:pt>
                <c:pt idx="132">
                  <c:v>224</c:v>
                </c:pt>
                <c:pt idx="133">
                  <c:v>211.67</c:v>
                </c:pt>
                <c:pt idx="134">
                  <c:v>205</c:v>
                </c:pt>
                <c:pt idx="135">
                  <c:v>197</c:v>
                </c:pt>
                <c:pt idx="136">
                  <c:v>191.82</c:v>
                </c:pt>
                <c:pt idx="137">
                  <c:v>193</c:v>
                </c:pt>
                <c:pt idx="138">
                  <c:v>183</c:v>
                </c:pt>
                <c:pt idx="139">
                  <c:v>180</c:v>
                </c:pt>
                <c:pt idx="140">
                  <c:v>191</c:v>
                </c:pt>
                <c:pt idx="141">
                  <c:v>192</c:v>
                </c:pt>
                <c:pt idx="142">
                  <c:v>204</c:v>
                </c:pt>
                <c:pt idx="143">
                  <c:v>0</c:v>
                </c:pt>
              </c:numCache>
            </c:numRef>
          </c:val>
          <c:smooth val="0"/>
        </c:ser>
        <c:ser>
          <c:idx val="2"/>
          <c:order val="2"/>
          <c:tx>
            <c:strRef>
              <c:f>'[230829 Анализ Японского рынка.xlsx]Пиловочник хвойный и пиломат'!$E$6</c:f>
              <c:strCache>
                <c:ptCount val="1"/>
                <c:pt idx="0">
                  <c:v>лиственница</c:v>
                </c:pt>
              </c:strCache>
            </c:strRef>
          </c:tx>
          <c:spPr>
            <a:ln w="28575" cap="rnd">
              <a:solidFill>
                <a:schemeClr val="accent3"/>
              </a:solidFill>
              <a:round/>
            </a:ln>
            <a:effectLst/>
          </c:spPr>
          <c:marker>
            <c:symbol val="none"/>
          </c:marker>
          <c:cat>
            <c:strRef>
              <c:f>'[230829 Анализ Японского рынка.xlsx]Пиловочник хвойный и пиломат'!$B$9:$B$158</c:f>
              <c:strCache>
                <c:ptCount val="150"/>
                <c:pt idx="0">
                  <c:v>мар.10</c:v>
                </c:pt>
                <c:pt idx="1">
                  <c:v>апр.10</c:v>
                </c:pt>
                <c:pt idx="2">
                  <c:v>май.10</c:v>
                </c:pt>
                <c:pt idx="3">
                  <c:v>июн.10</c:v>
                </c:pt>
                <c:pt idx="4">
                  <c:v>июл.10</c:v>
                </c:pt>
                <c:pt idx="5">
                  <c:v>авг.10</c:v>
                </c:pt>
                <c:pt idx="6">
                  <c:v>сен.10</c:v>
                </c:pt>
                <c:pt idx="7">
                  <c:v>окт.10</c:v>
                </c:pt>
                <c:pt idx="8">
                  <c:v>ноя.10</c:v>
                </c:pt>
                <c:pt idx="9">
                  <c:v>дек.10</c:v>
                </c:pt>
                <c:pt idx="10">
                  <c:v>янв.11</c:v>
                </c:pt>
                <c:pt idx="11">
                  <c:v>фев.11</c:v>
                </c:pt>
                <c:pt idx="12">
                  <c:v>мар.11</c:v>
                </c:pt>
                <c:pt idx="13">
                  <c:v>апр.11</c:v>
                </c:pt>
                <c:pt idx="14">
                  <c:v>май.11</c:v>
                </c:pt>
                <c:pt idx="15">
                  <c:v>июн.11</c:v>
                </c:pt>
                <c:pt idx="16">
                  <c:v>июл.11</c:v>
                </c:pt>
                <c:pt idx="17">
                  <c:v>авг.11</c:v>
                </c:pt>
                <c:pt idx="18">
                  <c:v>сен.11</c:v>
                </c:pt>
                <c:pt idx="19">
                  <c:v>окт.11</c:v>
                </c:pt>
                <c:pt idx="20">
                  <c:v>ноя.11</c:v>
                </c:pt>
                <c:pt idx="21">
                  <c:v>дек.11</c:v>
                </c:pt>
                <c:pt idx="22">
                  <c:v>янв.13</c:v>
                </c:pt>
                <c:pt idx="23">
                  <c:v>фев.13</c:v>
                </c:pt>
                <c:pt idx="24">
                  <c:v>мар.13</c:v>
                </c:pt>
                <c:pt idx="25">
                  <c:v>апр.13</c:v>
                </c:pt>
                <c:pt idx="26">
                  <c:v>май.13</c:v>
                </c:pt>
                <c:pt idx="27">
                  <c:v>июн.13</c:v>
                </c:pt>
                <c:pt idx="28">
                  <c:v>июл.13</c:v>
                </c:pt>
                <c:pt idx="29">
                  <c:v>авг.13</c:v>
                </c:pt>
                <c:pt idx="30">
                  <c:v>сен.13</c:v>
                </c:pt>
                <c:pt idx="31">
                  <c:v>окт.13</c:v>
                </c:pt>
                <c:pt idx="32">
                  <c:v>ноя.13</c:v>
                </c:pt>
                <c:pt idx="33">
                  <c:v>дек.13</c:v>
                </c:pt>
                <c:pt idx="34">
                  <c:v>янв.14</c:v>
                </c:pt>
                <c:pt idx="35">
                  <c:v>фев.14</c:v>
                </c:pt>
                <c:pt idx="36">
                  <c:v>мар.14</c:v>
                </c:pt>
                <c:pt idx="37">
                  <c:v>апр.14</c:v>
                </c:pt>
                <c:pt idx="38">
                  <c:v>май.14</c:v>
                </c:pt>
                <c:pt idx="39">
                  <c:v>июн.14</c:v>
                </c:pt>
                <c:pt idx="40">
                  <c:v>июл.14</c:v>
                </c:pt>
                <c:pt idx="41">
                  <c:v>авг.14</c:v>
                </c:pt>
                <c:pt idx="42">
                  <c:v>сен.14</c:v>
                </c:pt>
                <c:pt idx="43">
                  <c:v>окт.14</c:v>
                </c:pt>
                <c:pt idx="44">
                  <c:v>ноя.14</c:v>
                </c:pt>
                <c:pt idx="45">
                  <c:v>дек.14</c:v>
                </c:pt>
                <c:pt idx="46">
                  <c:v>янв.15</c:v>
                </c:pt>
                <c:pt idx="47">
                  <c:v>фев.15</c:v>
                </c:pt>
                <c:pt idx="48">
                  <c:v>мар.15</c:v>
                </c:pt>
                <c:pt idx="49">
                  <c:v>апр.15</c:v>
                </c:pt>
                <c:pt idx="50">
                  <c:v>май.15</c:v>
                </c:pt>
                <c:pt idx="51">
                  <c:v>июн.15</c:v>
                </c:pt>
                <c:pt idx="52">
                  <c:v>июл.15</c:v>
                </c:pt>
                <c:pt idx="53">
                  <c:v>авг.15</c:v>
                </c:pt>
                <c:pt idx="54">
                  <c:v>сен.15</c:v>
                </c:pt>
                <c:pt idx="55">
                  <c:v>окт.15</c:v>
                </c:pt>
                <c:pt idx="56">
                  <c:v>ноя.15</c:v>
                </c:pt>
                <c:pt idx="57">
                  <c:v>дек.15</c:v>
                </c:pt>
                <c:pt idx="58">
                  <c:v>янв.16</c:v>
                </c:pt>
                <c:pt idx="59">
                  <c:v>фев.16</c:v>
                </c:pt>
                <c:pt idx="60">
                  <c:v>мар.16</c:v>
                </c:pt>
                <c:pt idx="61">
                  <c:v>апр.16</c:v>
                </c:pt>
                <c:pt idx="62">
                  <c:v>май.16</c:v>
                </c:pt>
                <c:pt idx="63">
                  <c:v>июн.16</c:v>
                </c:pt>
                <c:pt idx="64">
                  <c:v>июл.16</c:v>
                </c:pt>
                <c:pt idx="65">
                  <c:v>авг.16</c:v>
                </c:pt>
                <c:pt idx="66">
                  <c:v>сен.16</c:v>
                </c:pt>
                <c:pt idx="67">
                  <c:v>окт.16</c:v>
                </c:pt>
                <c:pt idx="68">
                  <c:v>ноя.16</c:v>
                </c:pt>
                <c:pt idx="69">
                  <c:v>дек.16</c:v>
                </c:pt>
                <c:pt idx="70">
                  <c:v>янв.17</c:v>
                </c:pt>
                <c:pt idx="71">
                  <c:v>фев.17</c:v>
                </c:pt>
                <c:pt idx="72">
                  <c:v>мар.17</c:v>
                </c:pt>
                <c:pt idx="73">
                  <c:v>апр.17</c:v>
                </c:pt>
                <c:pt idx="74">
                  <c:v>май.17</c:v>
                </c:pt>
                <c:pt idx="75">
                  <c:v>июн.17</c:v>
                </c:pt>
                <c:pt idx="76">
                  <c:v>июл.17</c:v>
                </c:pt>
                <c:pt idx="77">
                  <c:v>авг.17</c:v>
                </c:pt>
                <c:pt idx="78">
                  <c:v>сен.17</c:v>
                </c:pt>
                <c:pt idx="79">
                  <c:v>окт.17</c:v>
                </c:pt>
                <c:pt idx="80">
                  <c:v>ноя.17</c:v>
                </c:pt>
                <c:pt idx="81">
                  <c:v>дек.17</c:v>
                </c:pt>
                <c:pt idx="82">
                  <c:v>янв.18</c:v>
                </c:pt>
                <c:pt idx="83">
                  <c:v>фев.18</c:v>
                </c:pt>
                <c:pt idx="84">
                  <c:v>мар.18</c:v>
                </c:pt>
                <c:pt idx="85">
                  <c:v>апр.18</c:v>
                </c:pt>
                <c:pt idx="86">
                  <c:v>май.18</c:v>
                </c:pt>
                <c:pt idx="87">
                  <c:v>июн.18</c:v>
                </c:pt>
                <c:pt idx="88">
                  <c:v>июл.18</c:v>
                </c:pt>
                <c:pt idx="89">
                  <c:v>авг.18</c:v>
                </c:pt>
                <c:pt idx="90">
                  <c:v>сен.18</c:v>
                </c:pt>
                <c:pt idx="91">
                  <c:v>окт.18</c:v>
                </c:pt>
                <c:pt idx="92">
                  <c:v>ноя.18</c:v>
                </c:pt>
                <c:pt idx="93">
                  <c:v>дек.18</c:v>
                </c:pt>
                <c:pt idx="94">
                  <c:v>янв.19</c:v>
                </c:pt>
                <c:pt idx="95">
                  <c:v>фев.19</c:v>
                </c:pt>
                <c:pt idx="96">
                  <c:v>мар.19</c:v>
                </c:pt>
                <c:pt idx="97">
                  <c:v>апр.19</c:v>
                </c:pt>
                <c:pt idx="98">
                  <c:v>май.19</c:v>
                </c:pt>
                <c:pt idx="99">
                  <c:v>июн.19</c:v>
                </c:pt>
                <c:pt idx="100">
                  <c:v>июл.19</c:v>
                </c:pt>
                <c:pt idx="101">
                  <c:v>авг.19</c:v>
                </c:pt>
                <c:pt idx="102">
                  <c:v>сен.19</c:v>
                </c:pt>
                <c:pt idx="103">
                  <c:v>окт.19</c:v>
                </c:pt>
                <c:pt idx="104">
                  <c:v>ноя.19</c:v>
                </c:pt>
                <c:pt idx="105">
                  <c:v>дек.19</c:v>
                </c:pt>
                <c:pt idx="106">
                  <c:v>янв.20</c:v>
                </c:pt>
                <c:pt idx="107">
                  <c:v>фев.20</c:v>
                </c:pt>
                <c:pt idx="108">
                  <c:v>мар.20</c:v>
                </c:pt>
                <c:pt idx="109">
                  <c:v>апр.20</c:v>
                </c:pt>
                <c:pt idx="110">
                  <c:v>май.20</c:v>
                </c:pt>
                <c:pt idx="111">
                  <c:v>июн.20</c:v>
                </c:pt>
                <c:pt idx="112">
                  <c:v>июл.20</c:v>
                </c:pt>
                <c:pt idx="113">
                  <c:v>авг.20</c:v>
                </c:pt>
                <c:pt idx="114">
                  <c:v>сен.20</c:v>
                </c:pt>
                <c:pt idx="115">
                  <c:v>окт.20</c:v>
                </c:pt>
                <c:pt idx="116">
                  <c:v>ноя.20</c:v>
                </c:pt>
                <c:pt idx="117">
                  <c:v>дек.20</c:v>
                </c:pt>
                <c:pt idx="118">
                  <c:v>янв.21</c:v>
                </c:pt>
                <c:pt idx="119">
                  <c:v>фев.21</c:v>
                </c:pt>
                <c:pt idx="120">
                  <c:v>мар.21</c:v>
                </c:pt>
                <c:pt idx="121">
                  <c:v>апр.21</c:v>
                </c:pt>
                <c:pt idx="122">
                  <c:v>май.21</c:v>
                </c:pt>
                <c:pt idx="123">
                  <c:v>июн.21</c:v>
                </c:pt>
                <c:pt idx="124">
                  <c:v>июл.21</c:v>
                </c:pt>
                <c:pt idx="125">
                  <c:v>авг.21</c:v>
                </c:pt>
                <c:pt idx="126">
                  <c:v>сен.21</c:v>
                </c:pt>
                <c:pt idx="127">
                  <c:v>окт.21</c:v>
                </c:pt>
                <c:pt idx="128">
                  <c:v>ноя.21</c:v>
                </c:pt>
                <c:pt idx="129">
                  <c:v>дек.21</c:v>
                </c:pt>
                <c:pt idx="130">
                  <c:v>янв.22</c:v>
                </c:pt>
                <c:pt idx="131">
                  <c:v>фев.22</c:v>
                </c:pt>
                <c:pt idx="132">
                  <c:v>мар.22</c:v>
                </c:pt>
                <c:pt idx="133">
                  <c:v>апр.22</c:v>
                </c:pt>
                <c:pt idx="134">
                  <c:v>май.22</c:v>
                </c:pt>
                <c:pt idx="135">
                  <c:v>июн.22</c:v>
                </c:pt>
                <c:pt idx="136">
                  <c:v>июл.22</c:v>
                </c:pt>
                <c:pt idx="137">
                  <c:v>авг.22</c:v>
                </c:pt>
                <c:pt idx="138">
                  <c:v>сен.22</c:v>
                </c:pt>
                <c:pt idx="139">
                  <c:v>окт.22</c:v>
                </c:pt>
                <c:pt idx="140">
                  <c:v>ноя.22</c:v>
                </c:pt>
                <c:pt idx="141">
                  <c:v>дек.22</c:v>
                </c:pt>
                <c:pt idx="142">
                  <c:v>янв.23</c:v>
                </c:pt>
                <c:pt idx="143">
                  <c:v>фев.23</c:v>
                </c:pt>
                <c:pt idx="144">
                  <c:v>мар.23</c:v>
                </c:pt>
                <c:pt idx="145">
                  <c:v>апр.23</c:v>
                </c:pt>
                <c:pt idx="146">
                  <c:v>май.23</c:v>
                </c:pt>
                <c:pt idx="147">
                  <c:v>июнь, 23</c:v>
                </c:pt>
                <c:pt idx="148">
                  <c:v>июль,23</c:v>
                </c:pt>
                <c:pt idx="149">
                  <c:v>август,23</c:v>
                </c:pt>
              </c:strCache>
            </c:strRef>
          </c:cat>
          <c:val>
            <c:numRef>
              <c:f>'[230829 Анализ Японского рынка.xlsx]Пиловочник хвойный и пиломат'!$E$9:$E$158</c:f>
              <c:numCache>
                <c:formatCode>0</c:formatCode>
                <c:ptCount val="150"/>
                <c:pt idx="0">
                  <c:v>158.61000000000001</c:v>
                </c:pt>
                <c:pt idx="1">
                  <c:v>162.31</c:v>
                </c:pt>
                <c:pt idx="2">
                  <c:v>165.27</c:v>
                </c:pt>
                <c:pt idx="3">
                  <c:v>167.11</c:v>
                </c:pt>
                <c:pt idx="4">
                  <c:v>168.87</c:v>
                </c:pt>
                <c:pt idx="5">
                  <c:v>174.44</c:v>
                </c:pt>
                <c:pt idx="6">
                  <c:v>168.1</c:v>
                </c:pt>
                <c:pt idx="7">
                  <c:v>163.97</c:v>
                </c:pt>
                <c:pt idx="8">
                  <c:v>164.19</c:v>
                </c:pt>
                <c:pt idx="9">
                  <c:v>160.71</c:v>
                </c:pt>
                <c:pt idx="10">
                  <c:v>163.87</c:v>
                </c:pt>
                <c:pt idx="11">
                  <c:v>162.93</c:v>
                </c:pt>
                <c:pt idx="12">
                  <c:v>192.15</c:v>
                </c:pt>
                <c:pt idx="13">
                  <c:v>188.04</c:v>
                </c:pt>
                <c:pt idx="14">
                  <c:v>194.32</c:v>
                </c:pt>
                <c:pt idx="15">
                  <c:v>196.28</c:v>
                </c:pt>
                <c:pt idx="16">
                  <c:v>198.03</c:v>
                </c:pt>
                <c:pt idx="17">
                  <c:v>204.51</c:v>
                </c:pt>
                <c:pt idx="18">
                  <c:v>205.76</c:v>
                </c:pt>
                <c:pt idx="19">
                  <c:v>197.84</c:v>
                </c:pt>
                <c:pt idx="20">
                  <c:v>193.98</c:v>
                </c:pt>
                <c:pt idx="21">
                  <c:v>181.01</c:v>
                </c:pt>
                <c:pt idx="22">
                  <c:v>154.13999999999999</c:v>
                </c:pt>
                <c:pt idx="23">
                  <c:v>151.5</c:v>
                </c:pt>
                <c:pt idx="24">
                  <c:v>149.65</c:v>
                </c:pt>
                <c:pt idx="25">
                  <c:v>145.47</c:v>
                </c:pt>
                <c:pt idx="26">
                  <c:v>150.88</c:v>
                </c:pt>
                <c:pt idx="27">
                  <c:v>181.9</c:v>
                </c:pt>
                <c:pt idx="28">
                  <c:v>178.92</c:v>
                </c:pt>
                <c:pt idx="29">
                  <c:v>182.93</c:v>
                </c:pt>
                <c:pt idx="30">
                  <c:v>180</c:v>
                </c:pt>
                <c:pt idx="31">
                  <c:v>175.02</c:v>
                </c:pt>
                <c:pt idx="32">
                  <c:v>172.87</c:v>
                </c:pt>
                <c:pt idx="33">
                  <c:v>168.29</c:v>
                </c:pt>
                <c:pt idx="34">
                  <c:v>183.78</c:v>
                </c:pt>
                <c:pt idx="35">
                  <c:v>187.08</c:v>
                </c:pt>
                <c:pt idx="36">
                  <c:v>199.99</c:v>
                </c:pt>
                <c:pt idx="37">
                  <c:v>204.45</c:v>
                </c:pt>
                <c:pt idx="38">
                  <c:v>206.91</c:v>
                </c:pt>
                <c:pt idx="39">
                  <c:v>206.45</c:v>
                </c:pt>
                <c:pt idx="40">
                  <c:v>202.58</c:v>
                </c:pt>
                <c:pt idx="41">
                  <c:v>198.51</c:v>
                </c:pt>
                <c:pt idx="42">
                  <c:v>191.7</c:v>
                </c:pt>
                <c:pt idx="43">
                  <c:v>189.43</c:v>
                </c:pt>
                <c:pt idx="44">
                  <c:v>178.88</c:v>
                </c:pt>
                <c:pt idx="45">
                  <c:v>172.3</c:v>
                </c:pt>
                <c:pt idx="46">
                  <c:v>169.23</c:v>
                </c:pt>
                <c:pt idx="47">
                  <c:v>166.91</c:v>
                </c:pt>
                <c:pt idx="48">
                  <c:v>164.84</c:v>
                </c:pt>
                <c:pt idx="49">
                  <c:v>165.28</c:v>
                </c:pt>
                <c:pt idx="50">
                  <c:v>155.87</c:v>
                </c:pt>
                <c:pt idx="51">
                  <c:v>146.81</c:v>
                </c:pt>
                <c:pt idx="52">
                  <c:v>147.21</c:v>
                </c:pt>
                <c:pt idx="53">
                  <c:v>147.13999999999999</c:v>
                </c:pt>
                <c:pt idx="54">
                  <c:v>150.79</c:v>
                </c:pt>
                <c:pt idx="55">
                  <c:v>151.38</c:v>
                </c:pt>
                <c:pt idx="56">
                  <c:v>148.24</c:v>
                </c:pt>
                <c:pt idx="57">
                  <c:v>147.47</c:v>
                </c:pt>
                <c:pt idx="58">
                  <c:v>154.26</c:v>
                </c:pt>
                <c:pt idx="59">
                  <c:v>150.88999999999999</c:v>
                </c:pt>
                <c:pt idx="60">
                  <c:v>145.75</c:v>
                </c:pt>
                <c:pt idx="61">
                  <c:v>148.97</c:v>
                </c:pt>
                <c:pt idx="62">
                  <c:v>149.77000000000001</c:v>
                </c:pt>
                <c:pt idx="63">
                  <c:v>155.74</c:v>
                </c:pt>
                <c:pt idx="64">
                  <c:v>155.12</c:v>
                </c:pt>
                <c:pt idx="65">
                  <c:v>157.93</c:v>
                </c:pt>
                <c:pt idx="66">
                  <c:v>155.38</c:v>
                </c:pt>
                <c:pt idx="67">
                  <c:v>153.05000000000001</c:v>
                </c:pt>
                <c:pt idx="68">
                  <c:v>146.01</c:v>
                </c:pt>
                <c:pt idx="69">
                  <c:v>137.44</c:v>
                </c:pt>
                <c:pt idx="70">
                  <c:v>137.87</c:v>
                </c:pt>
                <c:pt idx="71">
                  <c:v>139.82</c:v>
                </c:pt>
                <c:pt idx="72">
                  <c:v>144.02000000000001</c:v>
                </c:pt>
                <c:pt idx="73">
                  <c:v>149.55000000000001</c:v>
                </c:pt>
                <c:pt idx="74">
                  <c:v>146.78</c:v>
                </c:pt>
                <c:pt idx="75">
                  <c:v>149.21</c:v>
                </c:pt>
                <c:pt idx="76">
                  <c:v>146.57</c:v>
                </c:pt>
                <c:pt idx="77">
                  <c:v>148.47999999999999</c:v>
                </c:pt>
                <c:pt idx="78">
                  <c:v>148.87</c:v>
                </c:pt>
                <c:pt idx="79">
                  <c:v>145.87</c:v>
                </c:pt>
                <c:pt idx="80">
                  <c:v>145.51</c:v>
                </c:pt>
                <c:pt idx="81">
                  <c:v>149.41999999999999</c:v>
                </c:pt>
                <c:pt idx="82">
                  <c:v>156.81</c:v>
                </c:pt>
                <c:pt idx="83">
                  <c:v>160.83000000000001</c:v>
                </c:pt>
                <c:pt idx="84">
                  <c:v>163.83000000000001</c:v>
                </c:pt>
                <c:pt idx="85">
                  <c:v>164.35</c:v>
                </c:pt>
                <c:pt idx="86">
                  <c:v>161.5</c:v>
                </c:pt>
                <c:pt idx="87">
                  <c:v>161.93</c:v>
                </c:pt>
                <c:pt idx="88">
                  <c:v>159.6</c:v>
                </c:pt>
                <c:pt idx="89">
                  <c:v>160.15</c:v>
                </c:pt>
                <c:pt idx="90">
                  <c:v>158.76</c:v>
                </c:pt>
                <c:pt idx="91">
                  <c:v>157.54</c:v>
                </c:pt>
                <c:pt idx="92">
                  <c:v>158.27000000000001</c:v>
                </c:pt>
                <c:pt idx="93">
                  <c:v>160.11000000000001</c:v>
                </c:pt>
                <c:pt idx="94">
                  <c:v>166.38</c:v>
                </c:pt>
                <c:pt idx="95">
                  <c:v>164.41</c:v>
                </c:pt>
                <c:pt idx="96">
                  <c:v>164.87</c:v>
                </c:pt>
                <c:pt idx="97">
                  <c:v>168.15</c:v>
                </c:pt>
                <c:pt idx="98">
                  <c:v>173.07</c:v>
                </c:pt>
                <c:pt idx="99">
                  <c:v>178.49</c:v>
                </c:pt>
                <c:pt idx="100">
                  <c:v>189.34</c:v>
                </c:pt>
                <c:pt idx="101">
                  <c:v>187.04</c:v>
                </c:pt>
                <c:pt idx="102">
                  <c:v>190.21</c:v>
                </c:pt>
                <c:pt idx="103">
                  <c:v>189.22</c:v>
                </c:pt>
                <c:pt idx="104">
                  <c:v>187.94</c:v>
                </c:pt>
                <c:pt idx="105">
                  <c:v>187.56</c:v>
                </c:pt>
                <c:pt idx="106">
                  <c:v>187.12</c:v>
                </c:pt>
                <c:pt idx="107">
                  <c:v>185.55</c:v>
                </c:pt>
                <c:pt idx="108">
                  <c:v>190.09</c:v>
                </c:pt>
                <c:pt idx="109">
                  <c:v>189.26</c:v>
                </c:pt>
                <c:pt idx="110">
                  <c:v>191.12</c:v>
                </c:pt>
                <c:pt idx="111">
                  <c:v>191.23</c:v>
                </c:pt>
                <c:pt idx="112">
                  <c:v>192.16</c:v>
                </c:pt>
                <c:pt idx="113">
                  <c:v>192.69</c:v>
                </c:pt>
                <c:pt idx="114">
                  <c:v>194.06</c:v>
                </c:pt>
                <c:pt idx="115">
                  <c:v>193.87</c:v>
                </c:pt>
                <c:pt idx="116">
                  <c:v>195.81</c:v>
                </c:pt>
                <c:pt idx="117">
                  <c:v>196.45</c:v>
                </c:pt>
                <c:pt idx="118">
                  <c:v>193.29</c:v>
                </c:pt>
                <c:pt idx="119">
                  <c:v>193.29</c:v>
                </c:pt>
                <c:pt idx="120">
                  <c:v>188.45</c:v>
                </c:pt>
                <c:pt idx="121">
                  <c:v>186.85</c:v>
                </c:pt>
                <c:pt idx="122">
                  <c:v>186.82</c:v>
                </c:pt>
                <c:pt idx="123">
                  <c:v>194.46</c:v>
                </c:pt>
                <c:pt idx="124">
                  <c:v>194.28</c:v>
                </c:pt>
                <c:pt idx="125">
                  <c:v>194.86</c:v>
                </c:pt>
                <c:pt idx="126">
                  <c:v>194.11</c:v>
                </c:pt>
                <c:pt idx="127">
                  <c:v>189.76</c:v>
                </c:pt>
                <c:pt idx="128">
                  <c:v>196.03</c:v>
                </c:pt>
                <c:pt idx="129">
                  <c:v>202.48</c:v>
                </c:pt>
                <c:pt idx="130">
                  <c:v>200.79</c:v>
                </c:pt>
                <c:pt idx="131">
                  <c:v>200.14</c:v>
                </c:pt>
                <c:pt idx="132">
                  <c:v>196</c:v>
                </c:pt>
                <c:pt idx="133">
                  <c:v>185.21</c:v>
                </c:pt>
                <c:pt idx="134">
                  <c:v>180</c:v>
                </c:pt>
                <c:pt idx="135">
                  <c:v>172</c:v>
                </c:pt>
                <c:pt idx="136">
                  <c:v>167.84</c:v>
                </c:pt>
                <c:pt idx="137">
                  <c:v>169</c:v>
                </c:pt>
                <c:pt idx="138">
                  <c:v>160</c:v>
                </c:pt>
                <c:pt idx="139">
                  <c:v>158</c:v>
                </c:pt>
                <c:pt idx="140">
                  <c:v>167</c:v>
                </c:pt>
                <c:pt idx="141">
                  <c:v>168</c:v>
                </c:pt>
                <c:pt idx="142">
                  <c:v>178</c:v>
                </c:pt>
                <c:pt idx="143">
                  <c:v>0</c:v>
                </c:pt>
              </c:numCache>
            </c:numRef>
          </c:val>
          <c:smooth val="0"/>
        </c:ser>
        <c:ser>
          <c:idx val="3"/>
          <c:order val="3"/>
          <c:tx>
            <c:strRef>
              <c:f>'[230829 Анализ Японского рынка.xlsx]Пиловочник хвойный и пиломат'!$F$6</c:f>
              <c:strCache>
                <c:ptCount val="1"/>
                <c:pt idx="0">
                  <c:v>ель 3,8 м из Ванино</c:v>
                </c:pt>
              </c:strCache>
            </c:strRef>
          </c:tx>
          <c:spPr>
            <a:ln w="28575" cap="rnd">
              <a:solidFill>
                <a:schemeClr val="accent4"/>
              </a:solidFill>
              <a:round/>
            </a:ln>
            <a:effectLst/>
          </c:spPr>
          <c:marker>
            <c:symbol val="none"/>
          </c:marker>
          <c:cat>
            <c:strRef>
              <c:f>'[230829 Анализ Японского рынка.xlsx]Пиловочник хвойный и пиломат'!$B$9:$B$158</c:f>
              <c:strCache>
                <c:ptCount val="150"/>
                <c:pt idx="0">
                  <c:v>мар.10</c:v>
                </c:pt>
                <c:pt idx="1">
                  <c:v>апр.10</c:v>
                </c:pt>
                <c:pt idx="2">
                  <c:v>май.10</c:v>
                </c:pt>
                <c:pt idx="3">
                  <c:v>июн.10</c:v>
                </c:pt>
                <c:pt idx="4">
                  <c:v>июл.10</c:v>
                </c:pt>
                <c:pt idx="5">
                  <c:v>авг.10</c:v>
                </c:pt>
                <c:pt idx="6">
                  <c:v>сен.10</c:v>
                </c:pt>
                <c:pt idx="7">
                  <c:v>окт.10</c:v>
                </c:pt>
                <c:pt idx="8">
                  <c:v>ноя.10</c:v>
                </c:pt>
                <c:pt idx="9">
                  <c:v>дек.10</c:v>
                </c:pt>
                <c:pt idx="10">
                  <c:v>янв.11</c:v>
                </c:pt>
                <c:pt idx="11">
                  <c:v>фев.11</c:v>
                </c:pt>
                <c:pt idx="12">
                  <c:v>мар.11</c:v>
                </c:pt>
                <c:pt idx="13">
                  <c:v>апр.11</c:v>
                </c:pt>
                <c:pt idx="14">
                  <c:v>май.11</c:v>
                </c:pt>
                <c:pt idx="15">
                  <c:v>июн.11</c:v>
                </c:pt>
                <c:pt idx="16">
                  <c:v>июл.11</c:v>
                </c:pt>
                <c:pt idx="17">
                  <c:v>авг.11</c:v>
                </c:pt>
                <c:pt idx="18">
                  <c:v>сен.11</c:v>
                </c:pt>
                <c:pt idx="19">
                  <c:v>окт.11</c:v>
                </c:pt>
                <c:pt idx="20">
                  <c:v>ноя.11</c:v>
                </c:pt>
                <c:pt idx="21">
                  <c:v>дек.11</c:v>
                </c:pt>
                <c:pt idx="22">
                  <c:v>янв.13</c:v>
                </c:pt>
                <c:pt idx="23">
                  <c:v>фев.13</c:v>
                </c:pt>
                <c:pt idx="24">
                  <c:v>мар.13</c:v>
                </c:pt>
                <c:pt idx="25">
                  <c:v>апр.13</c:v>
                </c:pt>
                <c:pt idx="26">
                  <c:v>май.13</c:v>
                </c:pt>
                <c:pt idx="27">
                  <c:v>июн.13</c:v>
                </c:pt>
                <c:pt idx="28">
                  <c:v>июл.13</c:v>
                </c:pt>
                <c:pt idx="29">
                  <c:v>авг.13</c:v>
                </c:pt>
                <c:pt idx="30">
                  <c:v>сен.13</c:v>
                </c:pt>
                <c:pt idx="31">
                  <c:v>окт.13</c:v>
                </c:pt>
                <c:pt idx="32">
                  <c:v>ноя.13</c:v>
                </c:pt>
                <c:pt idx="33">
                  <c:v>дек.13</c:v>
                </c:pt>
                <c:pt idx="34">
                  <c:v>янв.14</c:v>
                </c:pt>
                <c:pt idx="35">
                  <c:v>фев.14</c:v>
                </c:pt>
                <c:pt idx="36">
                  <c:v>мар.14</c:v>
                </c:pt>
                <c:pt idx="37">
                  <c:v>апр.14</c:v>
                </c:pt>
                <c:pt idx="38">
                  <c:v>май.14</c:v>
                </c:pt>
                <c:pt idx="39">
                  <c:v>июн.14</c:v>
                </c:pt>
                <c:pt idx="40">
                  <c:v>июл.14</c:v>
                </c:pt>
                <c:pt idx="41">
                  <c:v>авг.14</c:v>
                </c:pt>
                <c:pt idx="42">
                  <c:v>сен.14</c:v>
                </c:pt>
                <c:pt idx="43">
                  <c:v>окт.14</c:v>
                </c:pt>
                <c:pt idx="44">
                  <c:v>ноя.14</c:v>
                </c:pt>
                <c:pt idx="45">
                  <c:v>дек.14</c:v>
                </c:pt>
                <c:pt idx="46">
                  <c:v>янв.15</c:v>
                </c:pt>
                <c:pt idx="47">
                  <c:v>фев.15</c:v>
                </c:pt>
                <c:pt idx="48">
                  <c:v>мар.15</c:v>
                </c:pt>
                <c:pt idx="49">
                  <c:v>апр.15</c:v>
                </c:pt>
                <c:pt idx="50">
                  <c:v>май.15</c:v>
                </c:pt>
                <c:pt idx="51">
                  <c:v>июн.15</c:v>
                </c:pt>
                <c:pt idx="52">
                  <c:v>июл.15</c:v>
                </c:pt>
                <c:pt idx="53">
                  <c:v>авг.15</c:v>
                </c:pt>
                <c:pt idx="54">
                  <c:v>сен.15</c:v>
                </c:pt>
                <c:pt idx="55">
                  <c:v>окт.15</c:v>
                </c:pt>
                <c:pt idx="56">
                  <c:v>ноя.15</c:v>
                </c:pt>
                <c:pt idx="57">
                  <c:v>дек.15</c:v>
                </c:pt>
                <c:pt idx="58">
                  <c:v>янв.16</c:v>
                </c:pt>
                <c:pt idx="59">
                  <c:v>фев.16</c:v>
                </c:pt>
                <c:pt idx="60">
                  <c:v>мар.16</c:v>
                </c:pt>
                <c:pt idx="61">
                  <c:v>апр.16</c:v>
                </c:pt>
                <c:pt idx="62">
                  <c:v>май.16</c:v>
                </c:pt>
                <c:pt idx="63">
                  <c:v>июн.16</c:v>
                </c:pt>
                <c:pt idx="64">
                  <c:v>июл.16</c:v>
                </c:pt>
                <c:pt idx="65">
                  <c:v>авг.16</c:v>
                </c:pt>
                <c:pt idx="66">
                  <c:v>сен.16</c:v>
                </c:pt>
                <c:pt idx="67">
                  <c:v>окт.16</c:v>
                </c:pt>
                <c:pt idx="68">
                  <c:v>ноя.16</c:v>
                </c:pt>
                <c:pt idx="69">
                  <c:v>дек.16</c:v>
                </c:pt>
                <c:pt idx="70">
                  <c:v>янв.17</c:v>
                </c:pt>
                <c:pt idx="71">
                  <c:v>фев.17</c:v>
                </c:pt>
                <c:pt idx="72">
                  <c:v>мар.17</c:v>
                </c:pt>
                <c:pt idx="73">
                  <c:v>апр.17</c:v>
                </c:pt>
                <c:pt idx="74">
                  <c:v>май.17</c:v>
                </c:pt>
                <c:pt idx="75">
                  <c:v>июн.17</c:v>
                </c:pt>
                <c:pt idx="76">
                  <c:v>июл.17</c:v>
                </c:pt>
                <c:pt idx="77">
                  <c:v>авг.17</c:v>
                </c:pt>
                <c:pt idx="78">
                  <c:v>сен.17</c:v>
                </c:pt>
                <c:pt idx="79">
                  <c:v>окт.17</c:v>
                </c:pt>
                <c:pt idx="80">
                  <c:v>ноя.17</c:v>
                </c:pt>
                <c:pt idx="81">
                  <c:v>дек.17</c:v>
                </c:pt>
                <c:pt idx="82">
                  <c:v>янв.18</c:v>
                </c:pt>
                <c:pt idx="83">
                  <c:v>фев.18</c:v>
                </c:pt>
                <c:pt idx="84">
                  <c:v>мар.18</c:v>
                </c:pt>
                <c:pt idx="85">
                  <c:v>апр.18</c:v>
                </c:pt>
                <c:pt idx="86">
                  <c:v>май.18</c:v>
                </c:pt>
                <c:pt idx="87">
                  <c:v>июн.18</c:v>
                </c:pt>
                <c:pt idx="88">
                  <c:v>июл.18</c:v>
                </c:pt>
                <c:pt idx="89">
                  <c:v>авг.18</c:v>
                </c:pt>
                <c:pt idx="90">
                  <c:v>сен.18</c:v>
                </c:pt>
                <c:pt idx="91">
                  <c:v>окт.18</c:v>
                </c:pt>
                <c:pt idx="92">
                  <c:v>ноя.18</c:v>
                </c:pt>
                <c:pt idx="93">
                  <c:v>дек.18</c:v>
                </c:pt>
                <c:pt idx="94">
                  <c:v>янв.19</c:v>
                </c:pt>
                <c:pt idx="95">
                  <c:v>фев.19</c:v>
                </c:pt>
                <c:pt idx="96">
                  <c:v>мар.19</c:v>
                </c:pt>
                <c:pt idx="97">
                  <c:v>апр.19</c:v>
                </c:pt>
                <c:pt idx="98">
                  <c:v>май.19</c:v>
                </c:pt>
                <c:pt idx="99">
                  <c:v>июн.19</c:v>
                </c:pt>
                <c:pt idx="100">
                  <c:v>июл.19</c:v>
                </c:pt>
                <c:pt idx="101">
                  <c:v>авг.19</c:v>
                </c:pt>
                <c:pt idx="102">
                  <c:v>сен.19</c:v>
                </c:pt>
                <c:pt idx="103">
                  <c:v>окт.19</c:v>
                </c:pt>
                <c:pt idx="104">
                  <c:v>ноя.19</c:v>
                </c:pt>
                <c:pt idx="105">
                  <c:v>дек.19</c:v>
                </c:pt>
                <c:pt idx="106">
                  <c:v>янв.20</c:v>
                </c:pt>
                <c:pt idx="107">
                  <c:v>фев.20</c:v>
                </c:pt>
                <c:pt idx="108">
                  <c:v>мар.20</c:v>
                </c:pt>
                <c:pt idx="109">
                  <c:v>апр.20</c:v>
                </c:pt>
                <c:pt idx="110">
                  <c:v>май.20</c:v>
                </c:pt>
                <c:pt idx="111">
                  <c:v>июн.20</c:v>
                </c:pt>
                <c:pt idx="112">
                  <c:v>июл.20</c:v>
                </c:pt>
                <c:pt idx="113">
                  <c:v>авг.20</c:v>
                </c:pt>
                <c:pt idx="114">
                  <c:v>сен.20</c:v>
                </c:pt>
                <c:pt idx="115">
                  <c:v>окт.20</c:v>
                </c:pt>
                <c:pt idx="116">
                  <c:v>ноя.20</c:v>
                </c:pt>
                <c:pt idx="117">
                  <c:v>дек.20</c:v>
                </c:pt>
                <c:pt idx="118">
                  <c:v>янв.21</c:v>
                </c:pt>
                <c:pt idx="119">
                  <c:v>фев.21</c:v>
                </c:pt>
                <c:pt idx="120">
                  <c:v>мар.21</c:v>
                </c:pt>
                <c:pt idx="121">
                  <c:v>апр.21</c:v>
                </c:pt>
                <c:pt idx="122">
                  <c:v>май.21</c:v>
                </c:pt>
                <c:pt idx="123">
                  <c:v>июн.21</c:v>
                </c:pt>
                <c:pt idx="124">
                  <c:v>июл.21</c:v>
                </c:pt>
                <c:pt idx="125">
                  <c:v>авг.21</c:v>
                </c:pt>
                <c:pt idx="126">
                  <c:v>сен.21</c:v>
                </c:pt>
                <c:pt idx="127">
                  <c:v>окт.21</c:v>
                </c:pt>
                <c:pt idx="128">
                  <c:v>ноя.21</c:v>
                </c:pt>
                <c:pt idx="129">
                  <c:v>дек.21</c:v>
                </c:pt>
                <c:pt idx="130">
                  <c:v>янв.22</c:v>
                </c:pt>
                <c:pt idx="131">
                  <c:v>фев.22</c:v>
                </c:pt>
                <c:pt idx="132">
                  <c:v>мар.22</c:v>
                </c:pt>
                <c:pt idx="133">
                  <c:v>апр.22</c:v>
                </c:pt>
                <c:pt idx="134">
                  <c:v>май.22</c:v>
                </c:pt>
                <c:pt idx="135">
                  <c:v>июн.22</c:v>
                </c:pt>
                <c:pt idx="136">
                  <c:v>июл.22</c:v>
                </c:pt>
                <c:pt idx="137">
                  <c:v>авг.22</c:v>
                </c:pt>
                <c:pt idx="138">
                  <c:v>сен.22</c:v>
                </c:pt>
                <c:pt idx="139">
                  <c:v>окт.22</c:v>
                </c:pt>
                <c:pt idx="140">
                  <c:v>ноя.22</c:v>
                </c:pt>
                <c:pt idx="141">
                  <c:v>дек.22</c:v>
                </c:pt>
                <c:pt idx="142">
                  <c:v>янв.23</c:v>
                </c:pt>
                <c:pt idx="143">
                  <c:v>фев.23</c:v>
                </c:pt>
                <c:pt idx="144">
                  <c:v>мар.23</c:v>
                </c:pt>
                <c:pt idx="145">
                  <c:v>апр.23</c:v>
                </c:pt>
                <c:pt idx="146">
                  <c:v>май.23</c:v>
                </c:pt>
                <c:pt idx="147">
                  <c:v>июнь, 23</c:v>
                </c:pt>
                <c:pt idx="148">
                  <c:v>июль,23</c:v>
                </c:pt>
                <c:pt idx="149">
                  <c:v>август,23</c:v>
                </c:pt>
              </c:strCache>
            </c:strRef>
          </c:cat>
          <c:val>
            <c:numRef>
              <c:f>'[230829 Анализ Японского рынка.xlsx]Пиловочник хвойный и пиломат'!$F$9:$F$158</c:f>
              <c:numCache>
                <c:formatCode>0</c:formatCode>
                <c:ptCount val="150"/>
                <c:pt idx="0">
                  <c:v>190.71</c:v>
                </c:pt>
                <c:pt idx="1">
                  <c:v>187.28</c:v>
                </c:pt>
                <c:pt idx="2">
                  <c:v>190.28</c:v>
                </c:pt>
                <c:pt idx="3">
                  <c:v>193.32</c:v>
                </c:pt>
                <c:pt idx="4">
                  <c:v>198.56</c:v>
                </c:pt>
                <c:pt idx="5">
                  <c:v>205.12</c:v>
                </c:pt>
                <c:pt idx="6">
                  <c:v>207.85</c:v>
                </c:pt>
                <c:pt idx="7">
                  <c:v>213.96</c:v>
                </c:pt>
                <c:pt idx="8">
                  <c:v>211.06</c:v>
                </c:pt>
                <c:pt idx="9">
                  <c:v>214.6</c:v>
                </c:pt>
                <c:pt idx="10">
                  <c:v>229.17</c:v>
                </c:pt>
                <c:pt idx="11">
                  <c:v>230.49</c:v>
                </c:pt>
                <c:pt idx="12">
                  <c:v>246.6</c:v>
                </c:pt>
                <c:pt idx="13">
                  <c:v>238.98</c:v>
                </c:pt>
                <c:pt idx="14">
                  <c:v>246.95</c:v>
                </c:pt>
                <c:pt idx="15">
                  <c:v>249.44</c:v>
                </c:pt>
                <c:pt idx="16">
                  <c:v>251.67</c:v>
                </c:pt>
                <c:pt idx="17">
                  <c:v>259.89999999999998</c:v>
                </c:pt>
                <c:pt idx="18">
                  <c:v>261.49</c:v>
                </c:pt>
                <c:pt idx="19">
                  <c:v>257.19</c:v>
                </c:pt>
                <c:pt idx="20">
                  <c:v>244.95</c:v>
                </c:pt>
                <c:pt idx="21">
                  <c:v>231.81</c:v>
                </c:pt>
                <c:pt idx="22">
                  <c:v>207.6</c:v>
                </c:pt>
                <c:pt idx="23">
                  <c:v>204.34</c:v>
                </c:pt>
                <c:pt idx="24">
                  <c:v>208.83</c:v>
                </c:pt>
                <c:pt idx="25">
                  <c:v>202.98</c:v>
                </c:pt>
                <c:pt idx="26">
                  <c:v>203.87</c:v>
                </c:pt>
                <c:pt idx="27">
                  <c:v>225.69</c:v>
                </c:pt>
                <c:pt idx="28">
                  <c:v>222</c:v>
                </c:pt>
                <c:pt idx="29">
                  <c:v>226.96</c:v>
                </c:pt>
                <c:pt idx="30">
                  <c:v>223.31</c:v>
                </c:pt>
                <c:pt idx="31">
                  <c:v>215.41</c:v>
                </c:pt>
                <c:pt idx="32">
                  <c:v>212.76</c:v>
                </c:pt>
                <c:pt idx="33">
                  <c:v>209.13</c:v>
                </c:pt>
                <c:pt idx="34">
                  <c:v>218.64</c:v>
                </c:pt>
                <c:pt idx="35">
                  <c:v>222.56</c:v>
                </c:pt>
                <c:pt idx="36">
                  <c:v>230.3</c:v>
                </c:pt>
                <c:pt idx="37">
                  <c:v>233.2</c:v>
                </c:pt>
                <c:pt idx="38">
                  <c:v>236.01</c:v>
                </c:pt>
                <c:pt idx="39">
                  <c:v>235.49</c:v>
                </c:pt>
                <c:pt idx="40">
                  <c:v>236.62</c:v>
                </c:pt>
                <c:pt idx="41">
                  <c:v>233.73</c:v>
                </c:pt>
                <c:pt idx="42">
                  <c:v>225.71</c:v>
                </c:pt>
                <c:pt idx="43">
                  <c:v>223.05</c:v>
                </c:pt>
                <c:pt idx="44">
                  <c:v>210.61</c:v>
                </c:pt>
                <c:pt idx="45">
                  <c:v>202.86</c:v>
                </c:pt>
                <c:pt idx="46">
                  <c:v>202.54</c:v>
                </c:pt>
                <c:pt idx="47">
                  <c:v>203.07</c:v>
                </c:pt>
                <c:pt idx="48">
                  <c:v>200.55</c:v>
                </c:pt>
                <c:pt idx="49">
                  <c:v>201.09</c:v>
                </c:pt>
                <c:pt idx="50">
                  <c:v>200.77</c:v>
                </c:pt>
                <c:pt idx="51">
                  <c:v>194.86</c:v>
                </c:pt>
                <c:pt idx="52">
                  <c:v>195.39</c:v>
                </c:pt>
                <c:pt idx="53">
                  <c:v>195.3</c:v>
                </c:pt>
                <c:pt idx="54">
                  <c:v>200.13</c:v>
                </c:pt>
                <c:pt idx="55">
                  <c:v>200.92</c:v>
                </c:pt>
                <c:pt idx="56">
                  <c:v>196.76</c:v>
                </c:pt>
                <c:pt idx="57">
                  <c:v>195.73</c:v>
                </c:pt>
                <c:pt idx="58">
                  <c:v>204.76</c:v>
                </c:pt>
                <c:pt idx="59">
                  <c:v>204.5</c:v>
                </c:pt>
                <c:pt idx="60">
                  <c:v>204.05</c:v>
                </c:pt>
                <c:pt idx="61">
                  <c:v>208.56</c:v>
                </c:pt>
                <c:pt idx="62">
                  <c:v>209.67</c:v>
                </c:pt>
                <c:pt idx="63">
                  <c:v>218.04</c:v>
                </c:pt>
                <c:pt idx="64">
                  <c:v>218.41</c:v>
                </c:pt>
                <c:pt idx="65">
                  <c:v>223.73</c:v>
                </c:pt>
                <c:pt idx="66">
                  <c:v>220.12</c:v>
                </c:pt>
                <c:pt idx="67">
                  <c:v>216.83</c:v>
                </c:pt>
                <c:pt idx="68">
                  <c:v>206.85</c:v>
                </c:pt>
                <c:pt idx="69">
                  <c:v>194.71</c:v>
                </c:pt>
                <c:pt idx="70">
                  <c:v>195.31</c:v>
                </c:pt>
                <c:pt idx="71">
                  <c:v>198.08</c:v>
                </c:pt>
                <c:pt idx="72">
                  <c:v>198.49</c:v>
                </c:pt>
                <c:pt idx="73">
                  <c:v>203.4</c:v>
                </c:pt>
                <c:pt idx="74">
                  <c:v>199.63</c:v>
                </c:pt>
                <c:pt idx="75">
                  <c:v>202.93</c:v>
                </c:pt>
                <c:pt idx="76">
                  <c:v>199.31</c:v>
                </c:pt>
                <c:pt idx="77">
                  <c:v>201.93</c:v>
                </c:pt>
                <c:pt idx="78">
                  <c:v>202.47</c:v>
                </c:pt>
                <c:pt idx="79">
                  <c:v>198.39</c:v>
                </c:pt>
                <c:pt idx="80">
                  <c:v>197.9</c:v>
                </c:pt>
                <c:pt idx="81">
                  <c:v>199.23</c:v>
                </c:pt>
                <c:pt idx="82">
                  <c:v>202.45</c:v>
                </c:pt>
                <c:pt idx="83">
                  <c:v>206.39</c:v>
                </c:pt>
                <c:pt idx="84">
                  <c:v>210.19</c:v>
                </c:pt>
                <c:pt idx="85">
                  <c:v>208.51</c:v>
                </c:pt>
                <c:pt idx="86">
                  <c:v>203.37</c:v>
                </c:pt>
                <c:pt idx="87">
                  <c:v>203.92</c:v>
                </c:pt>
                <c:pt idx="88">
                  <c:v>200.98</c:v>
                </c:pt>
                <c:pt idx="89">
                  <c:v>201.66</c:v>
                </c:pt>
                <c:pt idx="90">
                  <c:v>199.74</c:v>
                </c:pt>
                <c:pt idx="91">
                  <c:v>198.38</c:v>
                </c:pt>
                <c:pt idx="92">
                  <c:v>198.05</c:v>
                </c:pt>
                <c:pt idx="93">
                  <c:v>199.15</c:v>
                </c:pt>
                <c:pt idx="94">
                  <c:v>205.71</c:v>
                </c:pt>
                <c:pt idx="95">
                  <c:v>203.27</c:v>
                </c:pt>
                <c:pt idx="96">
                  <c:v>201.11</c:v>
                </c:pt>
                <c:pt idx="97">
                  <c:v>201.49</c:v>
                </c:pt>
                <c:pt idx="98">
                  <c:v>202.91</c:v>
                </c:pt>
                <c:pt idx="99">
                  <c:v>206.57</c:v>
                </c:pt>
                <c:pt idx="100">
                  <c:v>207.66</c:v>
                </c:pt>
                <c:pt idx="101">
                  <c:v>205.14</c:v>
                </c:pt>
                <c:pt idx="102">
                  <c:v>208.62</c:v>
                </c:pt>
                <c:pt idx="103">
                  <c:v>207.53</c:v>
                </c:pt>
                <c:pt idx="104">
                  <c:v>206.13</c:v>
                </c:pt>
                <c:pt idx="105">
                  <c:v>205.67</c:v>
                </c:pt>
                <c:pt idx="106">
                  <c:v>205.23</c:v>
                </c:pt>
                <c:pt idx="107">
                  <c:v>203.76</c:v>
                </c:pt>
                <c:pt idx="108">
                  <c:v>208.49</c:v>
                </c:pt>
                <c:pt idx="109">
                  <c:v>207.58</c:v>
                </c:pt>
                <c:pt idx="110">
                  <c:v>209.62</c:v>
                </c:pt>
                <c:pt idx="111">
                  <c:v>209.73</c:v>
                </c:pt>
                <c:pt idx="112">
                  <c:v>210.76</c:v>
                </c:pt>
                <c:pt idx="113">
                  <c:v>211.34</c:v>
                </c:pt>
                <c:pt idx="114">
                  <c:v>212.84</c:v>
                </c:pt>
                <c:pt idx="115">
                  <c:v>212.63</c:v>
                </c:pt>
                <c:pt idx="116">
                  <c:v>214.76</c:v>
                </c:pt>
                <c:pt idx="117">
                  <c:v>215.46</c:v>
                </c:pt>
                <c:pt idx="118">
                  <c:v>212</c:v>
                </c:pt>
                <c:pt idx="119">
                  <c:v>212</c:v>
                </c:pt>
                <c:pt idx="120">
                  <c:v>206.68</c:v>
                </c:pt>
                <c:pt idx="121">
                  <c:v>204.94</c:v>
                </c:pt>
                <c:pt idx="122">
                  <c:v>204.9</c:v>
                </c:pt>
                <c:pt idx="123">
                  <c:v>203.43</c:v>
                </c:pt>
                <c:pt idx="124">
                  <c:v>203.25</c:v>
                </c:pt>
                <c:pt idx="125">
                  <c:v>203.85</c:v>
                </c:pt>
                <c:pt idx="126">
                  <c:v>204.11</c:v>
                </c:pt>
                <c:pt idx="127">
                  <c:v>198.52</c:v>
                </c:pt>
                <c:pt idx="128">
                  <c:v>196.05</c:v>
                </c:pt>
                <c:pt idx="129">
                  <c:v>197.34</c:v>
                </c:pt>
                <c:pt idx="130">
                  <c:v>195.06</c:v>
                </c:pt>
                <c:pt idx="131">
                  <c:v>194.42</c:v>
                </c:pt>
                <c:pt idx="132">
                  <c:v>190</c:v>
                </c:pt>
                <c:pt idx="133">
                  <c:v>179.92</c:v>
                </c:pt>
                <c:pt idx="134">
                  <c:v>174</c:v>
                </c:pt>
                <c:pt idx="135">
                  <c:v>167</c:v>
                </c:pt>
                <c:pt idx="136">
                  <c:v>163.04</c:v>
                </c:pt>
                <c:pt idx="137">
                  <c:v>164</c:v>
                </c:pt>
                <c:pt idx="138">
                  <c:v>156</c:v>
                </c:pt>
                <c:pt idx="139">
                  <c:v>153</c:v>
                </c:pt>
                <c:pt idx="140">
                  <c:v>162</c:v>
                </c:pt>
                <c:pt idx="141">
                  <c:v>163</c:v>
                </c:pt>
                <c:pt idx="142">
                  <c:v>173</c:v>
                </c:pt>
                <c:pt idx="143">
                  <c:v>0</c:v>
                </c:pt>
              </c:numCache>
            </c:numRef>
          </c:val>
          <c:smooth val="0"/>
        </c:ser>
        <c:ser>
          <c:idx val="4"/>
          <c:order val="4"/>
          <c:tx>
            <c:strRef>
              <c:f>'[230829 Анализ Японского рынка.xlsx]Пиловочник хвойный и пиломат'!$G$6</c:f>
              <c:strCache>
                <c:ptCount val="1"/>
                <c:pt idx="0">
                  <c:v>лиственница 4 м из Находки</c:v>
                </c:pt>
              </c:strCache>
            </c:strRef>
          </c:tx>
          <c:spPr>
            <a:ln w="28575" cap="rnd">
              <a:solidFill>
                <a:schemeClr val="accent5"/>
              </a:solidFill>
              <a:round/>
            </a:ln>
            <a:effectLst/>
          </c:spPr>
          <c:marker>
            <c:symbol val="none"/>
          </c:marker>
          <c:cat>
            <c:strRef>
              <c:f>'[230829 Анализ Японского рынка.xlsx]Пиловочник хвойный и пиломат'!$B$9:$B$158</c:f>
              <c:strCache>
                <c:ptCount val="150"/>
                <c:pt idx="0">
                  <c:v>мар.10</c:v>
                </c:pt>
                <c:pt idx="1">
                  <c:v>апр.10</c:v>
                </c:pt>
                <c:pt idx="2">
                  <c:v>май.10</c:v>
                </c:pt>
                <c:pt idx="3">
                  <c:v>июн.10</c:v>
                </c:pt>
                <c:pt idx="4">
                  <c:v>июл.10</c:v>
                </c:pt>
                <c:pt idx="5">
                  <c:v>авг.10</c:v>
                </c:pt>
                <c:pt idx="6">
                  <c:v>сен.10</c:v>
                </c:pt>
                <c:pt idx="7">
                  <c:v>окт.10</c:v>
                </c:pt>
                <c:pt idx="8">
                  <c:v>ноя.10</c:v>
                </c:pt>
                <c:pt idx="9">
                  <c:v>дек.10</c:v>
                </c:pt>
                <c:pt idx="10">
                  <c:v>янв.11</c:v>
                </c:pt>
                <c:pt idx="11">
                  <c:v>фев.11</c:v>
                </c:pt>
                <c:pt idx="12">
                  <c:v>мар.11</c:v>
                </c:pt>
                <c:pt idx="13">
                  <c:v>апр.11</c:v>
                </c:pt>
                <c:pt idx="14">
                  <c:v>май.11</c:v>
                </c:pt>
                <c:pt idx="15">
                  <c:v>июн.11</c:v>
                </c:pt>
                <c:pt idx="16">
                  <c:v>июл.11</c:v>
                </c:pt>
                <c:pt idx="17">
                  <c:v>авг.11</c:v>
                </c:pt>
                <c:pt idx="18">
                  <c:v>сен.11</c:v>
                </c:pt>
                <c:pt idx="19">
                  <c:v>окт.11</c:v>
                </c:pt>
                <c:pt idx="20">
                  <c:v>ноя.11</c:v>
                </c:pt>
                <c:pt idx="21">
                  <c:v>дек.11</c:v>
                </c:pt>
                <c:pt idx="22">
                  <c:v>янв.13</c:v>
                </c:pt>
                <c:pt idx="23">
                  <c:v>фев.13</c:v>
                </c:pt>
                <c:pt idx="24">
                  <c:v>мар.13</c:v>
                </c:pt>
                <c:pt idx="25">
                  <c:v>апр.13</c:v>
                </c:pt>
                <c:pt idx="26">
                  <c:v>май.13</c:v>
                </c:pt>
                <c:pt idx="27">
                  <c:v>июн.13</c:v>
                </c:pt>
                <c:pt idx="28">
                  <c:v>июл.13</c:v>
                </c:pt>
                <c:pt idx="29">
                  <c:v>авг.13</c:v>
                </c:pt>
                <c:pt idx="30">
                  <c:v>сен.13</c:v>
                </c:pt>
                <c:pt idx="31">
                  <c:v>окт.13</c:v>
                </c:pt>
                <c:pt idx="32">
                  <c:v>ноя.13</c:v>
                </c:pt>
                <c:pt idx="33">
                  <c:v>дек.13</c:v>
                </c:pt>
                <c:pt idx="34">
                  <c:v>янв.14</c:v>
                </c:pt>
                <c:pt idx="35">
                  <c:v>фев.14</c:v>
                </c:pt>
                <c:pt idx="36">
                  <c:v>мар.14</c:v>
                </c:pt>
                <c:pt idx="37">
                  <c:v>апр.14</c:v>
                </c:pt>
                <c:pt idx="38">
                  <c:v>май.14</c:v>
                </c:pt>
                <c:pt idx="39">
                  <c:v>июн.14</c:v>
                </c:pt>
                <c:pt idx="40">
                  <c:v>июл.14</c:v>
                </c:pt>
                <c:pt idx="41">
                  <c:v>авг.14</c:v>
                </c:pt>
                <c:pt idx="42">
                  <c:v>сен.14</c:v>
                </c:pt>
                <c:pt idx="43">
                  <c:v>окт.14</c:v>
                </c:pt>
                <c:pt idx="44">
                  <c:v>ноя.14</c:v>
                </c:pt>
                <c:pt idx="45">
                  <c:v>дек.14</c:v>
                </c:pt>
                <c:pt idx="46">
                  <c:v>янв.15</c:v>
                </c:pt>
                <c:pt idx="47">
                  <c:v>фев.15</c:v>
                </c:pt>
                <c:pt idx="48">
                  <c:v>мар.15</c:v>
                </c:pt>
                <c:pt idx="49">
                  <c:v>апр.15</c:v>
                </c:pt>
                <c:pt idx="50">
                  <c:v>май.15</c:v>
                </c:pt>
                <c:pt idx="51">
                  <c:v>июн.15</c:v>
                </c:pt>
                <c:pt idx="52">
                  <c:v>июл.15</c:v>
                </c:pt>
                <c:pt idx="53">
                  <c:v>авг.15</c:v>
                </c:pt>
                <c:pt idx="54">
                  <c:v>сен.15</c:v>
                </c:pt>
                <c:pt idx="55">
                  <c:v>окт.15</c:v>
                </c:pt>
                <c:pt idx="56">
                  <c:v>ноя.15</c:v>
                </c:pt>
                <c:pt idx="57">
                  <c:v>дек.15</c:v>
                </c:pt>
                <c:pt idx="58">
                  <c:v>янв.16</c:v>
                </c:pt>
                <c:pt idx="59">
                  <c:v>фев.16</c:v>
                </c:pt>
                <c:pt idx="60">
                  <c:v>мар.16</c:v>
                </c:pt>
                <c:pt idx="61">
                  <c:v>апр.16</c:v>
                </c:pt>
                <c:pt idx="62">
                  <c:v>май.16</c:v>
                </c:pt>
                <c:pt idx="63">
                  <c:v>июн.16</c:v>
                </c:pt>
                <c:pt idx="64">
                  <c:v>июл.16</c:v>
                </c:pt>
                <c:pt idx="65">
                  <c:v>авг.16</c:v>
                </c:pt>
                <c:pt idx="66">
                  <c:v>сен.16</c:v>
                </c:pt>
                <c:pt idx="67">
                  <c:v>окт.16</c:v>
                </c:pt>
                <c:pt idx="68">
                  <c:v>ноя.16</c:v>
                </c:pt>
                <c:pt idx="69">
                  <c:v>дек.16</c:v>
                </c:pt>
                <c:pt idx="70">
                  <c:v>янв.17</c:v>
                </c:pt>
                <c:pt idx="71">
                  <c:v>фев.17</c:v>
                </c:pt>
                <c:pt idx="72">
                  <c:v>мар.17</c:v>
                </c:pt>
                <c:pt idx="73">
                  <c:v>апр.17</c:v>
                </c:pt>
                <c:pt idx="74">
                  <c:v>май.17</c:v>
                </c:pt>
                <c:pt idx="75">
                  <c:v>июн.17</c:v>
                </c:pt>
                <c:pt idx="76">
                  <c:v>июл.17</c:v>
                </c:pt>
                <c:pt idx="77">
                  <c:v>авг.17</c:v>
                </c:pt>
                <c:pt idx="78">
                  <c:v>сен.17</c:v>
                </c:pt>
                <c:pt idx="79">
                  <c:v>окт.17</c:v>
                </c:pt>
                <c:pt idx="80">
                  <c:v>ноя.17</c:v>
                </c:pt>
                <c:pt idx="81">
                  <c:v>дек.17</c:v>
                </c:pt>
                <c:pt idx="82">
                  <c:v>янв.18</c:v>
                </c:pt>
                <c:pt idx="83">
                  <c:v>фев.18</c:v>
                </c:pt>
                <c:pt idx="84">
                  <c:v>мар.18</c:v>
                </c:pt>
                <c:pt idx="85">
                  <c:v>апр.18</c:v>
                </c:pt>
                <c:pt idx="86">
                  <c:v>май.18</c:v>
                </c:pt>
                <c:pt idx="87">
                  <c:v>июн.18</c:v>
                </c:pt>
                <c:pt idx="88">
                  <c:v>июл.18</c:v>
                </c:pt>
                <c:pt idx="89">
                  <c:v>авг.18</c:v>
                </c:pt>
                <c:pt idx="90">
                  <c:v>сен.18</c:v>
                </c:pt>
                <c:pt idx="91">
                  <c:v>окт.18</c:v>
                </c:pt>
                <c:pt idx="92">
                  <c:v>ноя.18</c:v>
                </c:pt>
                <c:pt idx="93">
                  <c:v>дек.18</c:v>
                </c:pt>
                <c:pt idx="94">
                  <c:v>янв.19</c:v>
                </c:pt>
                <c:pt idx="95">
                  <c:v>фев.19</c:v>
                </c:pt>
                <c:pt idx="96">
                  <c:v>мар.19</c:v>
                </c:pt>
                <c:pt idx="97">
                  <c:v>апр.19</c:v>
                </c:pt>
                <c:pt idx="98">
                  <c:v>май.19</c:v>
                </c:pt>
                <c:pt idx="99">
                  <c:v>июн.19</c:v>
                </c:pt>
                <c:pt idx="100">
                  <c:v>июл.19</c:v>
                </c:pt>
                <c:pt idx="101">
                  <c:v>авг.19</c:v>
                </c:pt>
                <c:pt idx="102">
                  <c:v>сен.19</c:v>
                </c:pt>
                <c:pt idx="103">
                  <c:v>окт.19</c:v>
                </c:pt>
                <c:pt idx="104">
                  <c:v>ноя.19</c:v>
                </c:pt>
                <c:pt idx="105">
                  <c:v>дек.19</c:v>
                </c:pt>
                <c:pt idx="106">
                  <c:v>янв.20</c:v>
                </c:pt>
                <c:pt idx="107">
                  <c:v>фев.20</c:v>
                </c:pt>
                <c:pt idx="108">
                  <c:v>мар.20</c:v>
                </c:pt>
                <c:pt idx="109">
                  <c:v>апр.20</c:v>
                </c:pt>
                <c:pt idx="110">
                  <c:v>май.20</c:v>
                </c:pt>
                <c:pt idx="111">
                  <c:v>июн.20</c:v>
                </c:pt>
                <c:pt idx="112">
                  <c:v>июл.20</c:v>
                </c:pt>
                <c:pt idx="113">
                  <c:v>авг.20</c:v>
                </c:pt>
                <c:pt idx="114">
                  <c:v>сен.20</c:v>
                </c:pt>
                <c:pt idx="115">
                  <c:v>окт.20</c:v>
                </c:pt>
                <c:pt idx="116">
                  <c:v>ноя.20</c:v>
                </c:pt>
                <c:pt idx="117">
                  <c:v>дек.20</c:v>
                </c:pt>
                <c:pt idx="118">
                  <c:v>янв.21</c:v>
                </c:pt>
                <c:pt idx="119">
                  <c:v>фев.21</c:v>
                </c:pt>
                <c:pt idx="120">
                  <c:v>мар.21</c:v>
                </c:pt>
                <c:pt idx="121">
                  <c:v>апр.21</c:v>
                </c:pt>
                <c:pt idx="122">
                  <c:v>май.21</c:v>
                </c:pt>
                <c:pt idx="123">
                  <c:v>июн.21</c:v>
                </c:pt>
                <c:pt idx="124">
                  <c:v>июл.21</c:v>
                </c:pt>
                <c:pt idx="125">
                  <c:v>авг.21</c:v>
                </c:pt>
                <c:pt idx="126">
                  <c:v>сен.21</c:v>
                </c:pt>
                <c:pt idx="127">
                  <c:v>окт.21</c:v>
                </c:pt>
                <c:pt idx="128">
                  <c:v>ноя.21</c:v>
                </c:pt>
                <c:pt idx="129">
                  <c:v>дек.21</c:v>
                </c:pt>
                <c:pt idx="130">
                  <c:v>янв.22</c:v>
                </c:pt>
                <c:pt idx="131">
                  <c:v>фев.22</c:v>
                </c:pt>
                <c:pt idx="132">
                  <c:v>мар.22</c:v>
                </c:pt>
                <c:pt idx="133">
                  <c:v>апр.22</c:v>
                </c:pt>
                <c:pt idx="134">
                  <c:v>май.22</c:v>
                </c:pt>
                <c:pt idx="135">
                  <c:v>июн.22</c:v>
                </c:pt>
                <c:pt idx="136">
                  <c:v>июл.22</c:v>
                </c:pt>
                <c:pt idx="137">
                  <c:v>авг.22</c:v>
                </c:pt>
                <c:pt idx="138">
                  <c:v>сен.22</c:v>
                </c:pt>
                <c:pt idx="139">
                  <c:v>окт.22</c:v>
                </c:pt>
                <c:pt idx="140">
                  <c:v>ноя.22</c:v>
                </c:pt>
                <c:pt idx="141">
                  <c:v>дек.22</c:v>
                </c:pt>
                <c:pt idx="142">
                  <c:v>янв.23</c:v>
                </c:pt>
                <c:pt idx="143">
                  <c:v>фев.23</c:v>
                </c:pt>
                <c:pt idx="144">
                  <c:v>мар.23</c:v>
                </c:pt>
                <c:pt idx="145">
                  <c:v>апр.23</c:v>
                </c:pt>
                <c:pt idx="146">
                  <c:v>май.23</c:v>
                </c:pt>
                <c:pt idx="147">
                  <c:v>июнь, 23</c:v>
                </c:pt>
                <c:pt idx="148">
                  <c:v>июль,23</c:v>
                </c:pt>
                <c:pt idx="149">
                  <c:v>август,23</c:v>
                </c:pt>
              </c:strCache>
            </c:strRef>
          </c:cat>
          <c:val>
            <c:numRef>
              <c:f>'[230829 Анализ Японского рынка.xlsx]Пиловочник хвойный и пиломат'!$G$9:$G$158</c:f>
              <c:numCache>
                <c:formatCode>0</c:formatCode>
                <c:ptCount val="150"/>
                <c:pt idx="0">
                  <c:v>184.28</c:v>
                </c:pt>
                <c:pt idx="1">
                  <c:v>187.28</c:v>
                </c:pt>
                <c:pt idx="2">
                  <c:v>190.28</c:v>
                </c:pt>
                <c:pt idx="3">
                  <c:v>192.4</c:v>
                </c:pt>
                <c:pt idx="4">
                  <c:v>194.84</c:v>
                </c:pt>
                <c:pt idx="5">
                  <c:v>201.28</c:v>
                </c:pt>
                <c:pt idx="6">
                  <c:v>203.97</c:v>
                </c:pt>
                <c:pt idx="7">
                  <c:v>209.96</c:v>
                </c:pt>
                <c:pt idx="8">
                  <c:v>210.25</c:v>
                </c:pt>
                <c:pt idx="9">
                  <c:v>205.78</c:v>
                </c:pt>
                <c:pt idx="10">
                  <c:v>209.84</c:v>
                </c:pt>
                <c:pt idx="11">
                  <c:v>208.63</c:v>
                </c:pt>
                <c:pt idx="12">
                  <c:v>222.8</c:v>
                </c:pt>
                <c:pt idx="13">
                  <c:v>217.43</c:v>
                </c:pt>
                <c:pt idx="14">
                  <c:v>224.68</c:v>
                </c:pt>
                <c:pt idx="15">
                  <c:v>226.95</c:v>
                </c:pt>
                <c:pt idx="16">
                  <c:v>228.97</c:v>
                </c:pt>
                <c:pt idx="17">
                  <c:v>236.47</c:v>
                </c:pt>
                <c:pt idx="18">
                  <c:v>237.92</c:v>
                </c:pt>
                <c:pt idx="19">
                  <c:v>232.67</c:v>
                </c:pt>
                <c:pt idx="20">
                  <c:v>219.47</c:v>
                </c:pt>
                <c:pt idx="21">
                  <c:v>206.41</c:v>
                </c:pt>
                <c:pt idx="22">
                  <c:v>174.04</c:v>
                </c:pt>
                <c:pt idx="23">
                  <c:v>172.64</c:v>
                </c:pt>
                <c:pt idx="24">
                  <c:v>170.54</c:v>
                </c:pt>
                <c:pt idx="25">
                  <c:v>165.77</c:v>
                </c:pt>
                <c:pt idx="26">
                  <c:v>170.48</c:v>
                </c:pt>
                <c:pt idx="27">
                  <c:v>202.11</c:v>
                </c:pt>
                <c:pt idx="28">
                  <c:v>198.8</c:v>
                </c:pt>
                <c:pt idx="29">
                  <c:v>203.25</c:v>
                </c:pt>
                <c:pt idx="30">
                  <c:v>199.98</c:v>
                </c:pt>
                <c:pt idx="31">
                  <c:v>195.21</c:v>
                </c:pt>
                <c:pt idx="32">
                  <c:v>192.82</c:v>
                </c:pt>
                <c:pt idx="33">
                  <c:v>185.95</c:v>
                </c:pt>
                <c:pt idx="34">
                  <c:v>190.12</c:v>
                </c:pt>
                <c:pt idx="35">
                  <c:v>193.53</c:v>
                </c:pt>
                <c:pt idx="36">
                  <c:v>211.61</c:v>
                </c:pt>
                <c:pt idx="37">
                  <c:v>220.42</c:v>
                </c:pt>
                <c:pt idx="38">
                  <c:v>223.07</c:v>
                </c:pt>
                <c:pt idx="39">
                  <c:v>222.58</c:v>
                </c:pt>
                <c:pt idx="40">
                  <c:v>223.65</c:v>
                </c:pt>
                <c:pt idx="41">
                  <c:v>220.92</c:v>
                </c:pt>
                <c:pt idx="42">
                  <c:v>213.34</c:v>
                </c:pt>
                <c:pt idx="43">
                  <c:v>210.82</c:v>
                </c:pt>
                <c:pt idx="44">
                  <c:v>199.07</c:v>
                </c:pt>
                <c:pt idx="45">
                  <c:v>191.75</c:v>
                </c:pt>
                <c:pt idx="46">
                  <c:v>187.25</c:v>
                </c:pt>
                <c:pt idx="47">
                  <c:v>183.6</c:v>
                </c:pt>
                <c:pt idx="48">
                  <c:v>181.32</c:v>
                </c:pt>
                <c:pt idx="49">
                  <c:v>181.81</c:v>
                </c:pt>
                <c:pt idx="50">
                  <c:v>172.37</c:v>
                </c:pt>
                <c:pt idx="51">
                  <c:v>162.82</c:v>
                </c:pt>
                <c:pt idx="52">
                  <c:v>162.77000000000001</c:v>
                </c:pt>
                <c:pt idx="53">
                  <c:v>163.19</c:v>
                </c:pt>
                <c:pt idx="54">
                  <c:v>167.24</c:v>
                </c:pt>
                <c:pt idx="55">
                  <c:v>167.89</c:v>
                </c:pt>
                <c:pt idx="56">
                  <c:v>164.42</c:v>
                </c:pt>
                <c:pt idx="57">
                  <c:v>163.56</c:v>
                </c:pt>
                <c:pt idx="58">
                  <c:v>171.1</c:v>
                </c:pt>
                <c:pt idx="59">
                  <c:v>167.98</c:v>
                </c:pt>
                <c:pt idx="60">
                  <c:v>163.24</c:v>
                </c:pt>
                <c:pt idx="61">
                  <c:v>166.84</c:v>
                </c:pt>
                <c:pt idx="62">
                  <c:v>167.74</c:v>
                </c:pt>
                <c:pt idx="63">
                  <c:v>174.43</c:v>
                </c:pt>
                <c:pt idx="64">
                  <c:v>174.11</c:v>
                </c:pt>
                <c:pt idx="65">
                  <c:v>177.68</c:v>
                </c:pt>
                <c:pt idx="66">
                  <c:v>174.8</c:v>
                </c:pt>
                <c:pt idx="67">
                  <c:v>172.18</c:v>
                </c:pt>
                <c:pt idx="68">
                  <c:v>164.26</c:v>
                </c:pt>
                <c:pt idx="69">
                  <c:v>154.62</c:v>
                </c:pt>
                <c:pt idx="70">
                  <c:v>155.1</c:v>
                </c:pt>
                <c:pt idx="71">
                  <c:v>157.30000000000001</c:v>
                </c:pt>
                <c:pt idx="72">
                  <c:v>157.62</c:v>
                </c:pt>
                <c:pt idx="73">
                  <c:v>161.52000000000001</c:v>
                </c:pt>
                <c:pt idx="74">
                  <c:v>158.53</c:v>
                </c:pt>
                <c:pt idx="75">
                  <c:v>161.15</c:v>
                </c:pt>
                <c:pt idx="76">
                  <c:v>158.29</c:v>
                </c:pt>
                <c:pt idx="77">
                  <c:v>160.35</c:v>
                </c:pt>
                <c:pt idx="78">
                  <c:v>160.78</c:v>
                </c:pt>
                <c:pt idx="79">
                  <c:v>157.54</c:v>
                </c:pt>
                <c:pt idx="80">
                  <c:v>157.15</c:v>
                </c:pt>
                <c:pt idx="81">
                  <c:v>164.07</c:v>
                </c:pt>
                <c:pt idx="82">
                  <c:v>171.7</c:v>
                </c:pt>
                <c:pt idx="83">
                  <c:v>176.04</c:v>
                </c:pt>
                <c:pt idx="84">
                  <c:v>179.28</c:v>
                </c:pt>
                <c:pt idx="85">
                  <c:v>177.85</c:v>
                </c:pt>
                <c:pt idx="86">
                  <c:v>173.46</c:v>
                </c:pt>
                <c:pt idx="87">
                  <c:v>173.93</c:v>
                </c:pt>
                <c:pt idx="88">
                  <c:v>171.42</c:v>
                </c:pt>
                <c:pt idx="89">
                  <c:v>172.01</c:v>
                </c:pt>
                <c:pt idx="90">
                  <c:v>170.37</c:v>
                </c:pt>
                <c:pt idx="91">
                  <c:v>169.21</c:v>
                </c:pt>
                <c:pt idx="92">
                  <c:v>168.93</c:v>
                </c:pt>
                <c:pt idx="93">
                  <c:v>171.82</c:v>
                </c:pt>
                <c:pt idx="94">
                  <c:v>178.49</c:v>
                </c:pt>
                <c:pt idx="95">
                  <c:v>176.37</c:v>
                </c:pt>
                <c:pt idx="96">
                  <c:v>174.49</c:v>
                </c:pt>
                <c:pt idx="97">
                  <c:v>177.03</c:v>
                </c:pt>
                <c:pt idx="98">
                  <c:v>182.02</c:v>
                </c:pt>
                <c:pt idx="99">
                  <c:v>186.59</c:v>
                </c:pt>
                <c:pt idx="100">
                  <c:v>195.44</c:v>
                </c:pt>
                <c:pt idx="101">
                  <c:v>193.08</c:v>
                </c:pt>
                <c:pt idx="102">
                  <c:v>196.35</c:v>
                </c:pt>
                <c:pt idx="103">
                  <c:v>195.33</c:v>
                </c:pt>
                <c:pt idx="104">
                  <c:v>194</c:v>
                </c:pt>
                <c:pt idx="105">
                  <c:v>193.75</c:v>
                </c:pt>
                <c:pt idx="106">
                  <c:v>193.16</c:v>
                </c:pt>
                <c:pt idx="107">
                  <c:v>191.77</c:v>
                </c:pt>
                <c:pt idx="108">
                  <c:v>196.23</c:v>
                </c:pt>
                <c:pt idx="109">
                  <c:v>195.37</c:v>
                </c:pt>
                <c:pt idx="110">
                  <c:v>197.29</c:v>
                </c:pt>
                <c:pt idx="111">
                  <c:v>197.4</c:v>
                </c:pt>
                <c:pt idx="112">
                  <c:v>198.36</c:v>
                </c:pt>
                <c:pt idx="113">
                  <c:v>198.91</c:v>
                </c:pt>
                <c:pt idx="114">
                  <c:v>200.12</c:v>
                </c:pt>
                <c:pt idx="115">
                  <c:v>200.12</c:v>
                </c:pt>
                <c:pt idx="116">
                  <c:v>202.13</c:v>
                </c:pt>
                <c:pt idx="117">
                  <c:v>202.79</c:v>
                </c:pt>
                <c:pt idx="118">
                  <c:v>199.53</c:v>
                </c:pt>
                <c:pt idx="119">
                  <c:v>199.53</c:v>
                </c:pt>
                <c:pt idx="120">
                  <c:v>194.53</c:v>
                </c:pt>
                <c:pt idx="121">
                  <c:v>192.88</c:v>
                </c:pt>
                <c:pt idx="122">
                  <c:v>192.84</c:v>
                </c:pt>
                <c:pt idx="123">
                  <c:v>195.92</c:v>
                </c:pt>
                <c:pt idx="124">
                  <c:v>209.22</c:v>
                </c:pt>
                <c:pt idx="125">
                  <c:v>209.84</c:v>
                </c:pt>
                <c:pt idx="126">
                  <c:v>210.12</c:v>
                </c:pt>
                <c:pt idx="127">
                  <c:v>204.36</c:v>
                </c:pt>
                <c:pt idx="128">
                  <c:v>210.45</c:v>
                </c:pt>
                <c:pt idx="129">
                  <c:v>217.65</c:v>
                </c:pt>
                <c:pt idx="130">
                  <c:v>215.14</c:v>
                </c:pt>
                <c:pt idx="131">
                  <c:v>214.43</c:v>
                </c:pt>
                <c:pt idx="132">
                  <c:v>210</c:v>
                </c:pt>
                <c:pt idx="133">
                  <c:v>198.44</c:v>
                </c:pt>
                <c:pt idx="134">
                  <c:v>192</c:v>
                </c:pt>
                <c:pt idx="135">
                  <c:v>184</c:v>
                </c:pt>
                <c:pt idx="136">
                  <c:v>179.83</c:v>
                </c:pt>
                <c:pt idx="137">
                  <c:v>181</c:v>
                </c:pt>
                <c:pt idx="138">
                  <c:v>172</c:v>
                </c:pt>
                <c:pt idx="139">
                  <c:v>170</c:v>
                </c:pt>
                <c:pt idx="140">
                  <c:v>179</c:v>
                </c:pt>
                <c:pt idx="141">
                  <c:v>180</c:v>
                </c:pt>
                <c:pt idx="142">
                  <c:v>191</c:v>
                </c:pt>
                <c:pt idx="143">
                  <c:v>0</c:v>
                </c:pt>
              </c:numCache>
            </c:numRef>
          </c:val>
          <c:smooth val="0"/>
        </c:ser>
        <c:ser>
          <c:idx val="5"/>
          <c:order val="5"/>
          <c:tx>
            <c:strRef>
              <c:f>'[230829 Анализ Японского рынка.xlsx]Пиловочник хвойный и пиломат'!$H$6</c:f>
              <c:strCache>
                <c:ptCount val="1"/>
                <c:pt idx="0">
                  <c:v>сосна 4 м</c:v>
                </c:pt>
              </c:strCache>
            </c:strRef>
          </c:tx>
          <c:spPr>
            <a:ln w="28575" cap="rnd">
              <a:solidFill>
                <a:schemeClr val="accent6"/>
              </a:solidFill>
              <a:round/>
            </a:ln>
            <a:effectLst/>
          </c:spPr>
          <c:marker>
            <c:symbol val="none"/>
          </c:marker>
          <c:cat>
            <c:strRef>
              <c:f>'[230829 Анализ Японского рынка.xlsx]Пиловочник хвойный и пиломат'!$B$9:$B$158</c:f>
              <c:strCache>
                <c:ptCount val="150"/>
                <c:pt idx="0">
                  <c:v>мар.10</c:v>
                </c:pt>
                <c:pt idx="1">
                  <c:v>апр.10</c:v>
                </c:pt>
                <c:pt idx="2">
                  <c:v>май.10</c:v>
                </c:pt>
                <c:pt idx="3">
                  <c:v>июн.10</c:v>
                </c:pt>
                <c:pt idx="4">
                  <c:v>июл.10</c:v>
                </c:pt>
                <c:pt idx="5">
                  <c:v>авг.10</c:v>
                </c:pt>
                <c:pt idx="6">
                  <c:v>сен.10</c:v>
                </c:pt>
                <c:pt idx="7">
                  <c:v>окт.10</c:v>
                </c:pt>
                <c:pt idx="8">
                  <c:v>ноя.10</c:v>
                </c:pt>
                <c:pt idx="9">
                  <c:v>дек.10</c:v>
                </c:pt>
                <c:pt idx="10">
                  <c:v>янв.11</c:v>
                </c:pt>
                <c:pt idx="11">
                  <c:v>фев.11</c:v>
                </c:pt>
                <c:pt idx="12">
                  <c:v>мар.11</c:v>
                </c:pt>
                <c:pt idx="13">
                  <c:v>апр.11</c:v>
                </c:pt>
                <c:pt idx="14">
                  <c:v>май.11</c:v>
                </c:pt>
                <c:pt idx="15">
                  <c:v>июн.11</c:v>
                </c:pt>
                <c:pt idx="16">
                  <c:v>июл.11</c:v>
                </c:pt>
                <c:pt idx="17">
                  <c:v>авг.11</c:v>
                </c:pt>
                <c:pt idx="18">
                  <c:v>сен.11</c:v>
                </c:pt>
                <c:pt idx="19">
                  <c:v>окт.11</c:v>
                </c:pt>
                <c:pt idx="20">
                  <c:v>ноя.11</c:v>
                </c:pt>
                <c:pt idx="21">
                  <c:v>дек.11</c:v>
                </c:pt>
                <c:pt idx="22">
                  <c:v>янв.13</c:v>
                </c:pt>
                <c:pt idx="23">
                  <c:v>фев.13</c:v>
                </c:pt>
                <c:pt idx="24">
                  <c:v>мар.13</c:v>
                </c:pt>
                <c:pt idx="25">
                  <c:v>апр.13</c:v>
                </c:pt>
                <c:pt idx="26">
                  <c:v>май.13</c:v>
                </c:pt>
                <c:pt idx="27">
                  <c:v>июн.13</c:v>
                </c:pt>
                <c:pt idx="28">
                  <c:v>июл.13</c:v>
                </c:pt>
                <c:pt idx="29">
                  <c:v>авг.13</c:v>
                </c:pt>
                <c:pt idx="30">
                  <c:v>сен.13</c:v>
                </c:pt>
                <c:pt idx="31">
                  <c:v>окт.13</c:v>
                </c:pt>
                <c:pt idx="32">
                  <c:v>ноя.13</c:v>
                </c:pt>
                <c:pt idx="33">
                  <c:v>дек.13</c:v>
                </c:pt>
                <c:pt idx="34">
                  <c:v>янв.14</c:v>
                </c:pt>
                <c:pt idx="35">
                  <c:v>фев.14</c:v>
                </c:pt>
                <c:pt idx="36">
                  <c:v>мар.14</c:v>
                </c:pt>
                <c:pt idx="37">
                  <c:v>апр.14</c:v>
                </c:pt>
                <c:pt idx="38">
                  <c:v>май.14</c:v>
                </c:pt>
                <c:pt idx="39">
                  <c:v>июн.14</c:v>
                </c:pt>
                <c:pt idx="40">
                  <c:v>июл.14</c:v>
                </c:pt>
                <c:pt idx="41">
                  <c:v>авг.14</c:v>
                </c:pt>
                <c:pt idx="42">
                  <c:v>сен.14</c:v>
                </c:pt>
                <c:pt idx="43">
                  <c:v>окт.14</c:v>
                </c:pt>
                <c:pt idx="44">
                  <c:v>ноя.14</c:v>
                </c:pt>
                <c:pt idx="45">
                  <c:v>дек.14</c:v>
                </c:pt>
                <c:pt idx="46">
                  <c:v>янв.15</c:v>
                </c:pt>
                <c:pt idx="47">
                  <c:v>фев.15</c:v>
                </c:pt>
                <c:pt idx="48">
                  <c:v>мар.15</c:v>
                </c:pt>
                <c:pt idx="49">
                  <c:v>апр.15</c:v>
                </c:pt>
                <c:pt idx="50">
                  <c:v>май.15</c:v>
                </c:pt>
                <c:pt idx="51">
                  <c:v>июн.15</c:v>
                </c:pt>
                <c:pt idx="52">
                  <c:v>июл.15</c:v>
                </c:pt>
                <c:pt idx="53">
                  <c:v>авг.15</c:v>
                </c:pt>
                <c:pt idx="54">
                  <c:v>сен.15</c:v>
                </c:pt>
                <c:pt idx="55">
                  <c:v>окт.15</c:v>
                </c:pt>
                <c:pt idx="56">
                  <c:v>ноя.15</c:v>
                </c:pt>
                <c:pt idx="57">
                  <c:v>дек.15</c:v>
                </c:pt>
                <c:pt idx="58">
                  <c:v>янв.16</c:v>
                </c:pt>
                <c:pt idx="59">
                  <c:v>фев.16</c:v>
                </c:pt>
                <c:pt idx="60">
                  <c:v>мар.16</c:v>
                </c:pt>
                <c:pt idx="61">
                  <c:v>апр.16</c:v>
                </c:pt>
                <c:pt idx="62">
                  <c:v>май.16</c:v>
                </c:pt>
                <c:pt idx="63">
                  <c:v>июн.16</c:v>
                </c:pt>
                <c:pt idx="64">
                  <c:v>июл.16</c:v>
                </c:pt>
                <c:pt idx="65">
                  <c:v>авг.16</c:v>
                </c:pt>
                <c:pt idx="66">
                  <c:v>сен.16</c:v>
                </c:pt>
                <c:pt idx="67">
                  <c:v>окт.16</c:v>
                </c:pt>
                <c:pt idx="68">
                  <c:v>ноя.16</c:v>
                </c:pt>
                <c:pt idx="69">
                  <c:v>дек.16</c:v>
                </c:pt>
                <c:pt idx="70">
                  <c:v>янв.17</c:v>
                </c:pt>
                <c:pt idx="71">
                  <c:v>фев.17</c:v>
                </c:pt>
                <c:pt idx="72">
                  <c:v>мар.17</c:v>
                </c:pt>
                <c:pt idx="73">
                  <c:v>апр.17</c:v>
                </c:pt>
                <c:pt idx="74">
                  <c:v>май.17</c:v>
                </c:pt>
                <c:pt idx="75">
                  <c:v>июн.17</c:v>
                </c:pt>
                <c:pt idx="76">
                  <c:v>июл.17</c:v>
                </c:pt>
                <c:pt idx="77">
                  <c:v>авг.17</c:v>
                </c:pt>
                <c:pt idx="78">
                  <c:v>сен.17</c:v>
                </c:pt>
                <c:pt idx="79">
                  <c:v>окт.17</c:v>
                </c:pt>
                <c:pt idx="80">
                  <c:v>ноя.17</c:v>
                </c:pt>
                <c:pt idx="81">
                  <c:v>дек.17</c:v>
                </c:pt>
                <c:pt idx="82">
                  <c:v>янв.18</c:v>
                </c:pt>
                <c:pt idx="83">
                  <c:v>фев.18</c:v>
                </c:pt>
                <c:pt idx="84">
                  <c:v>мар.18</c:v>
                </c:pt>
                <c:pt idx="85">
                  <c:v>апр.18</c:v>
                </c:pt>
                <c:pt idx="86">
                  <c:v>май.18</c:v>
                </c:pt>
                <c:pt idx="87">
                  <c:v>июн.18</c:v>
                </c:pt>
                <c:pt idx="88">
                  <c:v>июл.18</c:v>
                </c:pt>
                <c:pt idx="89">
                  <c:v>авг.18</c:v>
                </c:pt>
                <c:pt idx="90">
                  <c:v>сен.18</c:v>
                </c:pt>
                <c:pt idx="91">
                  <c:v>окт.18</c:v>
                </c:pt>
                <c:pt idx="92">
                  <c:v>ноя.18</c:v>
                </c:pt>
                <c:pt idx="93">
                  <c:v>дек.18</c:v>
                </c:pt>
                <c:pt idx="94">
                  <c:v>янв.19</c:v>
                </c:pt>
                <c:pt idx="95">
                  <c:v>фев.19</c:v>
                </c:pt>
                <c:pt idx="96">
                  <c:v>мар.19</c:v>
                </c:pt>
                <c:pt idx="97">
                  <c:v>апр.19</c:v>
                </c:pt>
                <c:pt idx="98">
                  <c:v>май.19</c:v>
                </c:pt>
                <c:pt idx="99">
                  <c:v>июн.19</c:v>
                </c:pt>
                <c:pt idx="100">
                  <c:v>июл.19</c:v>
                </c:pt>
                <c:pt idx="101">
                  <c:v>авг.19</c:v>
                </c:pt>
                <c:pt idx="102">
                  <c:v>сен.19</c:v>
                </c:pt>
                <c:pt idx="103">
                  <c:v>окт.19</c:v>
                </c:pt>
                <c:pt idx="104">
                  <c:v>ноя.19</c:v>
                </c:pt>
                <c:pt idx="105">
                  <c:v>дек.19</c:v>
                </c:pt>
                <c:pt idx="106">
                  <c:v>янв.20</c:v>
                </c:pt>
                <c:pt idx="107">
                  <c:v>фев.20</c:v>
                </c:pt>
                <c:pt idx="108">
                  <c:v>мар.20</c:v>
                </c:pt>
                <c:pt idx="109">
                  <c:v>апр.20</c:v>
                </c:pt>
                <c:pt idx="110">
                  <c:v>май.20</c:v>
                </c:pt>
                <c:pt idx="111">
                  <c:v>июн.20</c:v>
                </c:pt>
                <c:pt idx="112">
                  <c:v>июл.20</c:v>
                </c:pt>
                <c:pt idx="113">
                  <c:v>авг.20</c:v>
                </c:pt>
                <c:pt idx="114">
                  <c:v>сен.20</c:v>
                </c:pt>
                <c:pt idx="115">
                  <c:v>окт.20</c:v>
                </c:pt>
                <c:pt idx="116">
                  <c:v>ноя.20</c:v>
                </c:pt>
                <c:pt idx="117">
                  <c:v>дек.20</c:v>
                </c:pt>
                <c:pt idx="118">
                  <c:v>янв.21</c:v>
                </c:pt>
                <c:pt idx="119">
                  <c:v>фев.21</c:v>
                </c:pt>
                <c:pt idx="120">
                  <c:v>мар.21</c:v>
                </c:pt>
                <c:pt idx="121">
                  <c:v>апр.21</c:v>
                </c:pt>
                <c:pt idx="122">
                  <c:v>май.21</c:v>
                </c:pt>
                <c:pt idx="123">
                  <c:v>июн.21</c:v>
                </c:pt>
                <c:pt idx="124">
                  <c:v>июл.21</c:v>
                </c:pt>
                <c:pt idx="125">
                  <c:v>авг.21</c:v>
                </c:pt>
                <c:pt idx="126">
                  <c:v>сен.21</c:v>
                </c:pt>
                <c:pt idx="127">
                  <c:v>окт.21</c:v>
                </c:pt>
                <c:pt idx="128">
                  <c:v>ноя.21</c:v>
                </c:pt>
                <c:pt idx="129">
                  <c:v>дек.21</c:v>
                </c:pt>
                <c:pt idx="130">
                  <c:v>янв.22</c:v>
                </c:pt>
                <c:pt idx="131">
                  <c:v>фев.22</c:v>
                </c:pt>
                <c:pt idx="132">
                  <c:v>мар.22</c:v>
                </c:pt>
                <c:pt idx="133">
                  <c:v>апр.22</c:v>
                </c:pt>
                <c:pt idx="134">
                  <c:v>май.22</c:v>
                </c:pt>
                <c:pt idx="135">
                  <c:v>июн.22</c:v>
                </c:pt>
                <c:pt idx="136">
                  <c:v>июл.22</c:v>
                </c:pt>
                <c:pt idx="137">
                  <c:v>авг.22</c:v>
                </c:pt>
                <c:pt idx="138">
                  <c:v>сен.22</c:v>
                </c:pt>
                <c:pt idx="139">
                  <c:v>окт.22</c:v>
                </c:pt>
                <c:pt idx="140">
                  <c:v>ноя.22</c:v>
                </c:pt>
                <c:pt idx="141">
                  <c:v>дек.22</c:v>
                </c:pt>
                <c:pt idx="142">
                  <c:v>янв.23</c:v>
                </c:pt>
                <c:pt idx="143">
                  <c:v>фев.23</c:v>
                </c:pt>
                <c:pt idx="144">
                  <c:v>мар.23</c:v>
                </c:pt>
                <c:pt idx="145">
                  <c:v>апр.23</c:v>
                </c:pt>
                <c:pt idx="146">
                  <c:v>май.23</c:v>
                </c:pt>
                <c:pt idx="147">
                  <c:v>июнь, 23</c:v>
                </c:pt>
                <c:pt idx="148">
                  <c:v>июль,23</c:v>
                </c:pt>
                <c:pt idx="149">
                  <c:v>август,23</c:v>
                </c:pt>
              </c:strCache>
            </c:strRef>
          </c:cat>
          <c:val>
            <c:numRef>
              <c:f>'[230829 Анализ Японского рынка.xlsx]Пиловочник хвойный и пиломат'!$H$9:$H$158</c:f>
              <c:numCache>
                <c:formatCode>0</c:formatCode>
                <c:ptCount val="150"/>
                <c:pt idx="0">
                  <c:v>220.04</c:v>
                </c:pt>
                <c:pt idx="1">
                  <c:v>214.05</c:v>
                </c:pt>
                <c:pt idx="2">
                  <c:v>215.29</c:v>
                </c:pt>
                <c:pt idx="3">
                  <c:v>218.61</c:v>
                </c:pt>
                <c:pt idx="4">
                  <c:v>224.54</c:v>
                </c:pt>
                <c:pt idx="5">
                  <c:v>231.95</c:v>
                </c:pt>
                <c:pt idx="6">
                  <c:v>235.05</c:v>
                </c:pt>
                <c:pt idx="7">
                  <c:v>241.95</c:v>
                </c:pt>
                <c:pt idx="8">
                  <c:v>242.29</c:v>
                </c:pt>
                <c:pt idx="9">
                  <c:v>237.14</c:v>
                </c:pt>
                <c:pt idx="10">
                  <c:v>248.5</c:v>
                </c:pt>
                <c:pt idx="11">
                  <c:v>250.36</c:v>
                </c:pt>
                <c:pt idx="12">
                  <c:v>257.42</c:v>
                </c:pt>
                <c:pt idx="13">
                  <c:v>246.81</c:v>
                </c:pt>
                <c:pt idx="14">
                  <c:v>255.04</c:v>
                </c:pt>
                <c:pt idx="15">
                  <c:v>257.62</c:v>
                </c:pt>
                <c:pt idx="16">
                  <c:v>259.91000000000003</c:v>
                </c:pt>
                <c:pt idx="17">
                  <c:v>268.42</c:v>
                </c:pt>
                <c:pt idx="18">
                  <c:v>270.07</c:v>
                </c:pt>
                <c:pt idx="19">
                  <c:v>265.79000000000002</c:v>
                </c:pt>
                <c:pt idx="20">
                  <c:v>250.6</c:v>
                </c:pt>
                <c:pt idx="21">
                  <c:v>239.22</c:v>
                </c:pt>
                <c:pt idx="22">
                  <c:v>227.5</c:v>
                </c:pt>
                <c:pt idx="23">
                  <c:v>214.91</c:v>
                </c:pt>
                <c:pt idx="24">
                  <c:v>212.31</c:v>
                </c:pt>
                <c:pt idx="25">
                  <c:v>206.36</c:v>
                </c:pt>
                <c:pt idx="26">
                  <c:v>209.69</c:v>
                </c:pt>
                <c:pt idx="27">
                  <c:v>235.79</c:v>
                </c:pt>
                <c:pt idx="28">
                  <c:v>231.93</c:v>
                </c:pt>
                <c:pt idx="29">
                  <c:v>237.13</c:v>
                </c:pt>
                <c:pt idx="30">
                  <c:v>233.31</c:v>
                </c:pt>
                <c:pt idx="31">
                  <c:v>235.6</c:v>
                </c:pt>
                <c:pt idx="32">
                  <c:v>232.71</c:v>
                </c:pt>
                <c:pt idx="33">
                  <c:v>224.42</c:v>
                </c:pt>
                <c:pt idx="34">
                  <c:v>221.81</c:v>
                </c:pt>
                <c:pt idx="35">
                  <c:v>225.79</c:v>
                </c:pt>
                <c:pt idx="36">
                  <c:v>229.65</c:v>
                </c:pt>
                <c:pt idx="37">
                  <c:v>230.01</c:v>
                </c:pt>
                <c:pt idx="38">
                  <c:v>232.78</c:v>
                </c:pt>
                <c:pt idx="39">
                  <c:v>232.26</c:v>
                </c:pt>
                <c:pt idx="40">
                  <c:v>233.38</c:v>
                </c:pt>
                <c:pt idx="41">
                  <c:v>230.52</c:v>
                </c:pt>
                <c:pt idx="42">
                  <c:v>222.62</c:v>
                </c:pt>
                <c:pt idx="43">
                  <c:v>219.99</c:v>
                </c:pt>
                <c:pt idx="44">
                  <c:v>207.73</c:v>
                </c:pt>
                <c:pt idx="45">
                  <c:v>200.09</c:v>
                </c:pt>
                <c:pt idx="46">
                  <c:v>199.76</c:v>
                </c:pt>
                <c:pt idx="47">
                  <c:v>200.29</c:v>
                </c:pt>
                <c:pt idx="48">
                  <c:v>197.8</c:v>
                </c:pt>
                <c:pt idx="49">
                  <c:v>198.34</c:v>
                </c:pt>
                <c:pt idx="50">
                  <c:v>198.01</c:v>
                </c:pt>
                <c:pt idx="51">
                  <c:v>192.19</c:v>
                </c:pt>
                <c:pt idx="52">
                  <c:v>192.71</c:v>
                </c:pt>
                <c:pt idx="53">
                  <c:v>192.62</c:v>
                </c:pt>
                <c:pt idx="54">
                  <c:v>197.4</c:v>
                </c:pt>
                <c:pt idx="55">
                  <c:v>198.17</c:v>
                </c:pt>
                <c:pt idx="56">
                  <c:v>194.07</c:v>
                </c:pt>
                <c:pt idx="57">
                  <c:v>193.05</c:v>
                </c:pt>
                <c:pt idx="58">
                  <c:v>201.95</c:v>
                </c:pt>
                <c:pt idx="59">
                  <c:v>201.65</c:v>
                </c:pt>
                <c:pt idx="60">
                  <c:v>201.13</c:v>
                </c:pt>
                <c:pt idx="61">
                  <c:v>205.58</c:v>
                </c:pt>
                <c:pt idx="62">
                  <c:v>206.68</c:v>
                </c:pt>
                <c:pt idx="63">
                  <c:v>214.93</c:v>
                </c:pt>
                <c:pt idx="64">
                  <c:v>215.25</c:v>
                </c:pt>
                <c:pt idx="65">
                  <c:v>220.44</c:v>
                </c:pt>
                <c:pt idx="66">
                  <c:v>216.89</c:v>
                </c:pt>
                <c:pt idx="67">
                  <c:v>213.64</c:v>
                </c:pt>
                <c:pt idx="68">
                  <c:v>203.8</c:v>
                </c:pt>
                <c:pt idx="69">
                  <c:v>191.84</c:v>
                </c:pt>
                <c:pt idx="70">
                  <c:v>192.44</c:v>
                </c:pt>
                <c:pt idx="71">
                  <c:v>195.17</c:v>
                </c:pt>
                <c:pt idx="72">
                  <c:v>195.57</c:v>
                </c:pt>
                <c:pt idx="73">
                  <c:v>200.4</c:v>
                </c:pt>
                <c:pt idx="74">
                  <c:v>196.69</c:v>
                </c:pt>
                <c:pt idx="75">
                  <c:v>199.95</c:v>
                </c:pt>
                <c:pt idx="76">
                  <c:v>196.4</c:v>
                </c:pt>
                <c:pt idx="77">
                  <c:v>198.96</c:v>
                </c:pt>
                <c:pt idx="78">
                  <c:v>199.49</c:v>
                </c:pt>
                <c:pt idx="79">
                  <c:v>195.47</c:v>
                </c:pt>
                <c:pt idx="80">
                  <c:v>194.99</c:v>
                </c:pt>
                <c:pt idx="81">
                  <c:v>196.3</c:v>
                </c:pt>
                <c:pt idx="82">
                  <c:v>199.48</c:v>
                </c:pt>
                <c:pt idx="83">
                  <c:v>203.35</c:v>
                </c:pt>
                <c:pt idx="84">
                  <c:v>207.1</c:v>
                </c:pt>
                <c:pt idx="85">
                  <c:v>205.44</c:v>
                </c:pt>
                <c:pt idx="86">
                  <c:v>200.38</c:v>
                </c:pt>
                <c:pt idx="87">
                  <c:v>200.92</c:v>
                </c:pt>
                <c:pt idx="88">
                  <c:v>198.02</c:v>
                </c:pt>
                <c:pt idx="89">
                  <c:v>198.7</c:v>
                </c:pt>
                <c:pt idx="90">
                  <c:v>196.81</c:v>
                </c:pt>
                <c:pt idx="91">
                  <c:v>195.47</c:v>
                </c:pt>
                <c:pt idx="92">
                  <c:v>195.14</c:v>
                </c:pt>
                <c:pt idx="93">
                  <c:v>198.18</c:v>
                </c:pt>
                <c:pt idx="94">
                  <c:v>205.71</c:v>
                </c:pt>
                <c:pt idx="95">
                  <c:v>203.27</c:v>
                </c:pt>
                <c:pt idx="96">
                  <c:v>201.11</c:v>
                </c:pt>
                <c:pt idx="97">
                  <c:v>202.22</c:v>
                </c:pt>
                <c:pt idx="98">
                  <c:v>205.89</c:v>
                </c:pt>
                <c:pt idx="99">
                  <c:v>209.61</c:v>
                </c:pt>
                <c:pt idx="100">
                  <c:v>210.71</c:v>
                </c:pt>
                <c:pt idx="101">
                  <c:v>208.16</c:v>
                </c:pt>
                <c:pt idx="102">
                  <c:v>211.69</c:v>
                </c:pt>
                <c:pt idx="103">
                  <c:v>210.58</c:v>
                </c:pt>
                <c:pt idx="104">
                  <c:v>209.16</c:v>
                </c:pt>
                <c:pt idx="105">
                  <c:v>208.7</c:v>
                </c:pt>
                <c:pt idx="106">
                  <c:v>208.15</c:v>
                </c:pt>
                <c:pt idx="107">
                  <c:v>206.75</c:v>
                </c:pt>
                <c:pt idx="108">
                  <c:v>211.55</c:v>
                </c:pt>
                <c:pt idx="109">
                  <c:v>210.63</c:v>
                </c:pt>
                <c:pt idx="110">
                  <c:v>212.7</c:v>
                </c:pt>
                <c:pt idx="111">
                  <c:v>212.82</c:v>
                </c:pt>
                <c:pt idx="112">
                  <c:v>213.86</c:v>
                </c:pt>
                <c:pt idx="113">
                  <c:v>214.45</c:v>
                </c:pt>
                <c:pt idx="114">
                  <c:v>215.97</c:v>
                </c:pt>
                <c:pt idx="115">
                  <c:v>215.75</c:v>
                </c:pt>
                <c:pt idx="116">
                  <c:v>217.92</c:v>
                </c:pt>
                <c:pt idx="117">
                  <c:v>218.63</c:v>
                </c:pt>
                <c:pt idx="118">
                  <c:v>215.12</c:v>
                </c:pt>
                <c:pt idx="119">
                  <c:v>215.12</c:v>
                </c:pt>
                <c:pt idx="120">
                  <c:v>209.73</c:v>
                </c:pt>
                <c:pt idx="121">
                  <c:v>207.95</c:v>
                </c:pt>
                <c:pt idx="122">
                  <c:v>207.91</c:v>
                </c:pt>
                <c:pt idx="123">
                  <c:v>210.88</c:v>
                </c:pt>
                <c:pt idx="124">
                  <c:v>239.11</c:v>
                </c:pt>
                <c:pt idx="125">
                  <c:v>239.82</c:v>
                </c:pt>
                <c:pt idx="126">
                  <c:v>243.88</c:v>
                </c:pt>
                <c:pt idx="127">
                  <c:v>248.15</c:v>
                </c:pt>
                <c:pt idx="128">
                  <c:v>245.06</c:v>
                </c:pt>
                <c:pt idx="129">
                  <c:v>246.67</c:v>
                </c:pt>
                <c:pt idx="130">
                  <c:v>243.82</c:v>
                </c:pt>
                <c:pt idx="131">
                  <c:v>243.02</c:v>
                </c:pt>
                <c:pt idx="132">
                  <c:v>238</c:v>
                </c:pt>
                <c:pt idx="133">
                  <c:v>224.9</c:v>
                </c:pt>
                <c:pt idx="134">
                  <c:v>218</c:v>
                </c:pt>
                <c:pt idx="135">
                  <c:v>209</c:v>
                </c:pt>
                <c:pt idx="136">
                  <c:v>203.8</c:v>
                </c:pt>
                <c:pt idx="137">
                  <c:v>205</c:v>
                </c:pt>
                <c:pt idx="138">
                  <c:v>195</c:v>
                </c:pt>
                <c:pt idx="139">
                  <c:v>192</c:v>
                </c:pt>
                <c:pt idx="140">
                  <c:v>203</c:v>
                </c:pt>
                <c:pt idx="141">
                  <c:v>204</c:v>
                </c:pt>
                <c:pt idx="142">
                  <c:v>216</c:v>
                </c:pt>
                <c:pt idx="143">
                  <c:v>0</c:v>
                </c:pt>
              </c:numCache>
            </c:numRef>
          </c:val>
          <c:smooth val="0"/>
        </c:ser>
        <c:ser>
          <c:idx val="6"/>
          <c:order val="6"/>
          <c:tx>
            <c:strRef>
              <c:f>'[230829 Анализ Японского рынка.xlsx]Пиловочник хвойный и пиломат'!$I$6</c:f>
              <c:strCache>
                <c:ptCount val="1"/>
                <c:pt idx="0">
                  <c:v>генбан (40х165 мм) полуфабрикат</c:v>
                </c:pt>
              </c:strCache>
            </c:strRef>
          </c:tx>
          <c:spPr>
            <a:ln w="28575" cap="rnd">
              <a:solidFill>
                <a:schemeClr val="accent1">
                  <a:lumMod val="60000"/>
                </a:schemeClr>
              </a:solidFill>
              <a:round/>
            </a:ln>
            <a:effectLst/>
          </c:spPr>
          <c:marker>
            <c:symbol val="none"/>
          </c:marker>
          <c:cat>
            <c:strRef>
              <c:f>'[230829 Анализ Японского рынка.xlsx]Пиловочник хвойный и пиломат'!$B$9:$B$158</c:f>
              <c:strCache>
                <c:ptCount val="150"/>
                <c:pt idx="0">
                  <c:v>мар.10</c:v>
                </c:pt>
                <c:pt idx="1">
                  <c:v>апр.10</c:v>
                </c:pt>
                <c:pt idx="2">
                  <c:v>май.10</c:v>
                </c:pt>
                <c:pt idx="3">
                  <c:v>июн.10</c:v>
                </c:pt>
                <c:pt idx="4">
                  <c:v>июл.10</c:v>
                </c:pt>
                <c:pt idx="5">
                  <c:v>авг.10</c:v>
                </c:pt>
                <c:pt idx="6">
                  <c:v>сен.10</c:v>
                </c:pt>
                <c:pt idx="7">
                  <c:v>окт.10</c:v>
                </c:pt>
                <c:pt idx="8">
                  <c:v>ноя.10</c:v>
                </c:pt>
                <c:pt idx="9">
                  <c:v>дек.10</c:v>
                </c:pt>
                <c:pt idx="10">
                  <c:v>янв.11</c:v>
                </c:pt>
                <c:pt idx="11">
                  <c:v>фев.11</c:v>
                </c:pt>
                <c:pt idx="12">
                  <c:v>мар.11</c:v>
                </c:pt>
                <c:pt idx="13">
                  <c:v>апр.11</c:v>
                </c:pt>
                <c:pt idx="14">
                  <c:v>май.11</c:v>
                </c:pt>
                <c:pt idx="15">
                  <c:v>июн.11</c:v>
                </c:pt>
                <c:pt idx="16">
                  <c:v>июл.11</c:v>
                </c:pt>
                <c:pt idx="17">
                  <c:v>авг.11</c:v>
                </c:pt>
                <c:pt idx="18">
                  <c:v>сен.11</c:v>
                </c:pt>
                <c:pt idx="19">
                  <c:v>окт.11</c:v>
                </c:pt>
                <c:pt idx="20">
                  <c:v>ноя.11</c:v>
                </c:pt>
                <c:pt idx="21">
                  <c:v>дек.11</c:v>
                </c:pt>
                <c:pt idx="22">
                  <c:v>янв.13</c:v>
                </c:pt>
                <c:pt idx="23">
                  <c:v>фев.13</c:v>
                </c:pt>
                <c:pt idx="24">
                  <c:v>мар.13</c:v>
                </c:pt>
                <c:pt idx="25">
                  <c:v>апр.13</c:v>
                </c:pt>
                <c:pt idx="26">
                  <c:v>май.13</c:v>
                </c:pt>
                <c:pt idx="27">
                  <c:v>июн.13</c:v>
                </c:pt>
                <c:pt idx="28">
                  <c:v>июл.13</c:v>
                </c:pt>
                <c:pt idx="29">
                  <c:v>авг.13</c:v>
                </c:pt>
                <c:pt idx="30">
                  <c:v>сен.13</c:v>
                </c:pt>
                <c:pt idx="31">
                  <c:v>окт.13</c:v>
                </c:pt>
                <c:pt idx="32">
                  <c:v>ноя.13</c:v>
                </c:pt>
                <c:pt idx="33">
                  <c:v>дек.13</c:v>
                </c:pt>
                <c:pt idx="34">
                  <c:v>янв.14</c:v>
                </c:pt>
                <c:pt idx="35">
                  <c:v>фев.14</c:v>
                </c:pt>
                <c:pt idx="36">
                  <c:v>мар.14</c:v>
                </c:pt>
                <c:pt idx="37">
                  <c:v>апр.14</c:v>
                </c:pt>
                <c:pt idx="38">
                  <c:v>май.14</c:v>
                </c:pt>
                <c:pt idx="39">
                  <c:v>июн.14</c:v>
                </c:pt>
                <c:pt idx="40">
                  <c:v>июл.14</c:v>
                </c:pt>
                <c:pt idx="41">
                  <c:v>авг.14</c:v>
                </c:pt>
                <c:pt idx="42">
                  <c:v>сен.14</c:v>
                </c:pt>
                <c:pt idx="43">
                  <c:v>окт.14</c:v>
                </c:pt>
                <c:pt idx="44">
                  <c:v>ноя.14</c:v>
                </c:pt>
                <c:pt idx="45">
                  <c:v>дек.14</c:v>
                </c:pt>
                <c:pt idx="46">
                  <c:v>янв.15</c:v>
                </c:pt>
                <c:pt idx="47">
                  <c:v>фев.15</c:v>
                </c:pt>
                <c:pt idx="48">
                  <c:v>мар.15</c:v>
                </c:pt>
                <c:pt idx="49">
                  <c:v>апр.15</c:v>
                </c:pt>
                <c:pt idx="50">
                  <c:v>май.15</c:v>
                </c:pt>
                <c:pt idx="51">
                  <c:v>июн.15</c:v>
                </c:pt>
                <c:pt idx="52">
                  <c:v>июл.15</c:v>
                </c:pt>
                <c:pt idx="53">
                  <c:v>авг.15</c:v>
                </c:pt>
                <c:pt idx="54">
                  <c:v>сен.15</c:v>
                </c:pt>
                <c:pt idx="55">
                  <c:v>окт.15</c:v>
                </c:pt>
                <c:pt idx="56">
                  <c:v>ноя.15</c:v>
                </c:pt>
                <c:pt idx="57">
                  <c:v>дек.15</c:v>
                </c:pt>
                <c:pt idx="58">
                  <c:v>янв.16</c:v>
                </c:pt>
                <c:pt idx="59">
                  <c:v>фев.16</c:v>
                </c:pt>
                <c:pt idx="60">
                  <c:v>мар.16</c:v>
                </c:pt>
                <c:pt idx="61">
                  <c:v>апр.16</c:v>
                </c:pt>
                <c:pt idx="62">
                  <c:v>май.16</c:v>
                </c:pt>
                <c:pt idx="63">
                  <c:v>июн.16</c:v>
                </c:pt>
                <c:pt idx="64">
                  <c:v>июл.16</c:v>
                </c:pt>
                <c:pt idx="65">
                  <c:v>авг.16</c:v>
                </c:pt>
                <c:pt idx="66">
                  <c:v>сен.16</c:v>
                </c:pt>
                <c:pt idx="67">
                  <c:v>окт.16</c:v>
                </c:pt>
                <c:pt idx="68">
                  <c:v>ноя.16</c:v>
                </c:pt>
                <c:pt idx="69">
                  <c:v>дек.16</c:v>
                </c:pt>
                <c:pt idx="70">
                  <c:v>янв.17</c:v>
                </c:pt>
                <c:pt idx="71">
                  <c:v>фев.17</c:v>
                </c:pt>
                <c:pt idx="72">
                  <c:v>мар.17</c:v>
                </c:pt>
                <c:pt idx="73">
                  <c:v>апр.17</c:v>
                </c:pt>
                <c:pt idx="74">
                  <c:v>май.17</c:v>
                </c:pt>
                <c:pt idx="75">
                  <c:v>июн.17</c:v>
                </c:pt>
                <c:pt idx="76">
                  <c:v>июл.17</c:v>
                </c:pt>
                <c:pt idx="77">
                  <c:v>авг.17</c:v>
                </c:pt>
                <c:pt idx="78">
                  <c:v>сен.17</c:v>
                </c:pt>
                <c:pt idx="79">
                  <c:v>окт.17</c:v>
                </c:pt>
                <c:pt idx="80">
                  <c:v>ноя.17</c:v>
                </c:pt>
                <c:pt idx="81">
                  <c:v>дек.17</c:v>
                </c:pt>
                <c:pt idx="82">
                  <c:v>янв.18</c:v>
                </c:pt>
                <c:pt idx="83">
                  <c:v>фев.18</c:v>
                </c:pt>
                <c:pt idx="84">
                  <c:v>мар.18</c:v>
                </c:pt>
                <c:pt idx="85">
                  <c:v>апр.18</c:v>
                </c:pt>
                <c:pt idx="86">
                  <c:v>май.18</c:v>
                </c:pt>
                <c:pt idx="87">
                  <c:v>июн.18</c:v>
                </c:pt>
                <c:pt idx="88">
                  <c:v>июл.18</c:v>
                </c:pt>
                <c:pt idx="89">
                  <c:v>авг.18</c:v>
                </c:pt>
                <c:pt idx="90">
                  <c:v>сен.18</c:v>
                </c:pt>
                <c:pt idx="91">
                  <c:v>окт.18</c:v>
                </c:pt>
                <c:pt idx="92">
                  <c:v>ноя.18</c:v>
                </c:pt>
                <c:pt idx="93">
                  <c:v>дек.18</c:v>
                </c:pt>
                <c:pt idx="94">
                  <c:v>янв.19</c:v>
                </c:pt>
                <c:pt idx="95">
                  <c:v>фев.19</c:v>
                </c:pt>
                <c:pt idx="96">
                  <c:v>мар.19</c:v>
                </c:pt>
                <c:pt idx="97">
                  <c:v>апр.19</c:v>
                </c:pt>
                <c:pt idx="98">
                  <c:v>май.19</c:v>
                </c:pt>
                <c:pt idx="99">
                  <c:v>июн.19</c:v>
                </c:pt>
                <c:pt idx="100">
                  <c:v>июл.19</c:v>
                </c:pt>
                <c:pt idx="101">
                  <c:v>авг.19</c:v>
                </c:pt>
                <c:pt idx="102">
                  <c:v>сен.19</c:v>
                </c:pt>
                <c:pt idx="103">
                  <c:v>окт.19</c:v>
                </c:pt>
                <c:pt idx="104">
                  <c:v>ноя.19</c:v>
                </c:pt>
                <c:pt idx="105">
                  <c:v>дек.19</c:v>
                </c:pt>
                <c:pt idx="106">
                  <c:v>янв.20</c:v>
                </c:pt>
                <c:pt idx="107">
                  <c:v>фев.20</c:v>
                </c:pt>
                <c:pt idx="108">
                  <c:v>мар.20</c:v>
                </c:pt>
                <c:pt idx="109">
                  <c:v>апр.20</c:v>
                </c:pt>
                <c:pt idx="110">
                  <c:v>май.20</c:v>
                </c:pt>
                <c:pt idx="111">
                  <c:v>июн.20</c:v>
                </c:pt>
                <c:pt idx="112">
                  <c:v>июл.20</c:v>
                </c:pt>
                <c:pt idx="113">
                  <c:v>авг.20</c:v>
                </c:pt>
                <c:pt idx="114">
                  <c:v>сен.20</c:v>
                </c:pt>
                <c:pt idx="115">
                  <c:v>окт.20</c:v>
                </c:pt>
                <c:pt idx="116">
                  <c:v>ноя.20</c:v>
                </c:pt>
                <c:pt idx="117">
                  <c:v>дек.20</c:v>
                </c:pt>
                <c:pt idx="118">
                  <c:v>янв.21</c:v>
                </c:pt>
                <c:pt idx="119">
                  <c:v>фев.21</c:v>
                </c:pt>
                <c:pt idx="120">
                  <c:v>мар.21</c:v>
                </c:pt>
                <c:pt idx="121">
                  <c:v>апр.21</c:v>
                </c:pt>
                <c:pt idx="122">
                  <c:v>май.21</c:v>
                </c:pt>
                <c:pt idx="123">
                  <c:v>июн.21</c:v>
                </c:pt>
                <c:pt idx="124">
                  <c:v>июл.21</c:v>
                </c:pt>
                <c:pt idx="125">
                  <c:v>авг.21</c:v>
                </c:pt>
                <c:pt idx="126">
                  <c:v>сен.21</c:v>
                </c:pt>
                <c:pt idx="127">
                  <c:v>окт.21</c:v>
                </c:pt>
                <c:pt idx="128">
                  <c:v>ноя.21</c:v>
                </c:pt>
                <c:pt idx="129">
                  <c:v>дек.21</c:v>
                </c:pt>
                <c:pt idx="130">
                  <c:v>янв.22</c:v>
                </c:pt>
                <c:pt idx="131">
                  <c:v>фев.22</c:v>
                </c:pt>
                <c:pt idx="132">
                  <c:v>мар.22</c:v>
                </c:pt>
                <c:pt idx="133">
                  <c:v>апр.22</c:v>
                </c:pt>
                <c:pt idx="134">
                  <c:v>май.22</c:v>
                </c:pt>
                <c:pt idx="135">
                  <c:v>июн.22</c:v>
                </c:pt>
                <c:pt idx="136">
                  <c:v>июл.22</c:v>
                </c:pt>
                <c:pt idx="137">
                  <c:v>авг.22</c:v>
                </c:pt>
                <c:pt idx="138">
                  <c:v>сен.22</c:v>
                </c:pt>
                <c:pt idx="139">
                  <c:v>окт.22</c:v>
                </c:pt>
                <c:pt idx="140">
                  <c:v>ноя.22</c:v>
                </c:pt>
                <c:pt idx="141">
                  <c:v>дек.22</c:v>
                </c:pt>
                <c:pt idx="142">
                  <c:v>янв.23</c:v>
                </c:pt>
                <c:pt idx="143">
                  <c:v>фев.23</c:v>
                </c:pt>
                <c:pt idx="144">
                  <c:v>мар.23</c:v>
                </c:pt>
                <c:pt idx="145">
                  <c:v>апр.23</c:v>
                </c:pt>
                <c:pt idx="146">
                  <c:v>май.23</c:v>
                </c:pt>
                <c:pt idx="147">
                  <c:v>июнь, 23</c:v>
                </c:pt>
                <c:pt idx="148">
                  <c:v>июль,23</c:v>
                </c:pt>
                <c:pt idx="149">
                  <c:v>август,23</c:v>
                </c:pt>
              </c:strCache>
            </c:strRef>
          </c:cat>
          <c:val>
            <c:numRef>
              <c:f>'[230829 Анализ Японского рынка.xlsx]Пиловочник хвойный и пиломат'!$I$9:$I$158</c:f>
              <c:numCache>
                <c:formatCode>0</c:formatCode>
                <c:ptCount val="150"/>
                <c:pt idx="0">
                  <c:v>423.07</c:v>
                </c:pt>
                <c:pt idx="1">
                  <c:v>412.89</c:v>
                </c:pt>
                <c:pt idx="2">
                  <c:v>417.62</c:v>
                </c:pt>
                <c:pt idx="3">
                  <c:v>422.33</c:v>
                </c:pt>
                <c:pt idx="4">
                  <c:v>433.77</c:v>
                </c:pt>
                <c:pt idx="5">
                  <c:v>448.1</c:v>
                </c:pt>
                <c:pt idx="6">
                  <c:v>448.22</c:v>
                </c:pt>
                <c:pt idx="7">
                  <c:v>455.28</c:v>
                </c:pt>
                <c:pt idx="8">
                  <c:v>455.9</c:v>
                </c:pt>
                <c:pt idx="9">
                  <c:v>446.22</c:v>
                </c:pt>
                <c:pt idx="10">
                  <c:v>457.04</c:v>
                </c:pt>
                <c:pt idx="11">
                  <c:v>458.43</c:v>
                </c:pt>
                <c:pt idx="12">
                  <c:v>471.36</c:v>
                </c:pt>
                <c:pt idx="13">
                  <c:v>457.8</c:v>
                </c:pt>
                <c:pt idx="14">
                  <c:v>479.03</c:v>
                </c:pt>
                <c:pt idx="15">
                  <c:v>484.14</c:v>
                </c:pt>
                <c:pt idx="16">
                  <c:v>488.46</c:v>
                </c:pt>
                <c:pt idx="17">
                  <c:v>504.45</c:v>
                </c:pt>
                <c:pt idx="18">
                  <c:v>507.48</c:v>
                </c:pt>
                <c:pt idx="19">
                  <c:v>509.2</c:v>
                </c:pt>
                <c:pt idx="20">
                  <c:v>489.99</c:v>
                </c:pt>
                <c:pt idx="21">
                  <c:v>462.71</c:v>
                </c:pt>
                <c:pt idx="22">
                  <c:v>415.12</c:v>
                </c:pt>
                <c:pt idx="23">
                  <c:v>406.44</c:v>
                </c:pt>
                <c:pt idx="24">
                  <c:v>411.91</c:v>
                </c:pt>
                <c:pt idx="25">
                  <c:v>410.81</c:v>
                </c:pt>
                <c:pt idx="26">
                  <c:v>422.45</c:v>
                </c:pt>
                <c:pt idx="27">
                  <c:v>487.52</c:v>
                </c:pt>
                <c:pt idx="28">
                  <c:v>492.87</c:v>
                </c:pt>
                <c:pt idx="29">
                  <c:v>503.91</c:v>
                </c:pt>
                <c:pt idx="30">
                  <c:v>495.79</c:v>
                </c:pt>
                <c:pt idx="31">
                  <c:v>500.67</c:v>
                </c:pt>
                <c:pt idx="32">
                  <c:v>494.51</c:v>
                </c:pt>
                <c:pt idx="33">
                  <c:v>476.9</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numCache>
            </c:numRef>
          </c:val>
          <c:smooth val="0"/>
        </c:ser>
        <c:ser>
          <c:idx val="7"/>
          <c:order val="7"/>
          <c:tx>
            <c:strRef>
              <c:f>'[230829 Анализ Японского рынка.xlsx]Пиловочник хвойный и пиломат'!$J$6</c:f>
              <c:strCache>
                <c:ptCount val="1"/>
                <c:pt idx="0">
                  <c:v>генбан (40х165 мм) кам.сушки</c:v>
                </c:pt>
              </c:strCache>
            </c:strRef>
          </c:tx>
          <c:spPr>
            <a:ln w="28575" cap="rnd">
              <a:solidFill>
                <a:schemeClr val="accent2">
                  <a:lumMod val="60000"/>
                </a:schemeClr>
              </a:solidFill>
              <a:round/>
            </a:ln>
            <a:effectLst/>
          </c:spPr>
          <c:marker>
            <c:symbol val="none"/>
          </c:marker>
          <c:cat>
            <c:strRef>
              <c:f>'[230829 Анализ Японского рынка.xlsx]Пиловочник хвойный и пиломат'!$B$9:$B$158</c:f>
              <c:strCache>
                <c:ptCount val="150"/>
                <c:pt idx="0">
                  <c:v>мар.10</c:v>
                </c:pt>
                <c:pt idx="1">
                  <c:v>апр.10</c:v>
                </c:pt>
                <c:pt idx="2">
                  <c:v>май.10</c:v>
                </c:pt>
                <c:pt idx="3">
                  <c:v>июн.10</c:v>
                </c:pt>
                <c:pt idx="4">
                  <c:v>июл.10</c:v>
                </c:pt>
                <c:pt idx="5">
                  <c:v>авг.10</c:v>
                </c:pt>
                <c:pt idx="6">
                  <c:v>сен.10</c:v>
                </c:pt>
                <c:pt idx="7">
                  <c:v>окт.10</c:v>
                </c:pt>
                <c:pt idx="8">
                  <c:v>ноя.10</c:v>
                </c:pt>
                <c:pt idx="9">
                  <c:v>дек.10</c:v>
                </c:pt>
                <c:pt idx="10">
                  <c:v>янв.11</c:v>
                </c:pt>
                <c:pt idx="11">
                  <c:v>фев.11</c:v>
                </c:pt>
                <c:pt idx="12">
                  <c:v>мар.11</c:v>
                </c:pt>
                <c:pt idx="13">
                  <c:v>апр.11</c:v>
                </c:pt>
                <c:pt idx="14">
                  <c:v>май.11</c:v>
                </c:pt>
                <c:pt idx="15">
                  <c:v>июн.11</c:v>
                </c:pt>
                <c:pt idx="16">
                  <c:v>июл.11</c:v>
                </c:pt>
                <c:pt idx="17">
                  <c:v>авг.11</c:v>
                </c:pt>
                <c:pt idx="18">
                  <c:v>сен.11</c:v>
                </c:pt>
                <c:pt idx="19">
                  <c:v>окт.11</c:v>
                </c:pt>
                <c:pt idx="20">
                  <c:v>ноя.11</c:v>
                </c:pt>
                <c:pt idx="21">
                  <c:v>дек.11</c:v>
                </c:pt>
                <c:pt idx="22">
                  <c:v>янв.13</c:v>
                </c:pt>
                <c:pt idx="23">
                  <c:v>фев.13</c:v>
                </c:pt>
                <c:pt idx="24">
                  <c:v>мар.13</c:v>
                </c:pt>
                <c:pt idx="25">
                  <c:v>апр.13</c:v>
                </c:pt>
                <c:pt idx="26">
                  <c:v>май.13</c:v>
                </c:pt>
                <c:pt idx="27">
                  <c:v>июн.13</c:v>
                </c:pt>
                <c:pt idx="28">
                  <c:v>июл.13</c:v>
                </c:pt>
                <c:pt idx="29">
                  <c:v>авг.13</c:v>
                </c:pt>
                <c:pt idx="30">
                  <c:v>сен.13</c:v>
                </c:pt>
                <c:pt idx="31">
                  <c:v>окт.13</c:v>
                </c:pt>
                <c:pt idx="32">
                  <c:v>ноя.13</c:v>
                </c:pt>
                <c:pt idx="33">
                  <c:v>дек.13</c:v>
                </c:pt>
                <c:pt idx="34">
                  <c:v>янв.14</c:v>
                </c:pt>
                <c:pt idx="35">
                  <c:v>фев.14</c:v>
                </c:pt>
                <c:pt idx="36">
                  <c:v>мар.14</c:v>
                </c:pt>
                <c:pt idx="37">
                  <c:v>апр.14</c:v>
                </c:pt>
                <c:pt idx="38">
                  <c:v>май.14</c:v>
                </c:pt>
                <c:pt idx="39">
                  <c:v>июн.14</c:v>
                </c:pt>
                <c:pt idx="40">
                  <c:v>июл.14</c:v>
                </c:pt>
                <c:pt idx="41">
                  <c:v>авг.14</c:v>
                </c:pt>
                <c:pt idx="42">
                  <c:v>сен.14</c:v>
                </c:pt>
                <c:pt idx="43">
                  <c:v>окт.14</c:v>
                </c:pt>
                <c:pt idx="44">
                  <c:v>ноя.14</c:v>
                </c:pt>
                <c:pt idx="45">
                  <c:v>дек.14</c:v>
                </c:pt>
                <c:pt idx="46">
                  <c:v>янв.15</c:v>
                </c:pt>
                <c:pt idx="47">
                  <c:v>фев.15</c:v>
                </c:pt>
                <c:pt idx="48">
                  <c:v>мар.15</c:v>
                </c:pt>
                <c:pt idx="49">
                  <c:v>апр.15</c:v>
                </c:pt>
                <c:pt idx="50">
                  <c:v>май.15</c:v>
                </c:pt>
                <c:pt idx="51">
                  <c:v>июн.15</c:v>
                </c:pt>
                <c:pt idx="52">
                  <c:v>июл.15</c:v>
                </c:pt>
                <c:pt idx="53">
                  <c:v>авг.15</c:v>
                </c:pt>
                <c:pt idx="54">
                  <c:v>сен.15</c:v>
                </c:pt>
                <c:pt idx="55">
                  <c:v>окт.15</c:v>
                </c:pt>
                <c:pt idx="56">
                  <c:v>ноя.15</c:v>
                </c:pt>
                <c:pt idx="57">
                  <c:v>дек.15</c:v>
                </c:pt>
                <c:pt idx="58">
                  <c:v>янв.16</c:v>
                </c:pt>
                <c:pt idx="59">
                  <c:v>фев.16</c:v>
                </c:pt>
                <c:pt idx="60">
                  <c:v>мар.16</c:v>
                </c:pt>
                <c:pt idx="61">
                  <c:v>апр.16</c:v>
                </c:pt>
                <c:pt idx="62">
                  <c:v>май.16</c:v>
                </c:pt>
                <c:pt idx="63">
                  <c:v>июн.16</c:v>
                </c:pt>
                <c:pt idx="64">
                  <c:v>июл.16</c:v>
                </c:pt>
                <c:pt idx="65">
                  <c:v>авг.16</c:v>
                </c:pt>
                <c:pt idx="66">
                  <c:v>сен.16</c:v>
                </c:pt>
                <c:pt idx="67">
                  <c:v>окт.16</c:v>
                </c:pt>
                <c:pt idx="68">
                  <c:v>ноя.16</c:v>
                </c:pt>
                <c:pt idx="69">
                  <c:v>дек.16</c:v>
                </c:pt>
                <c:pt idx="70">
                  <c:v>янв.17</c:v>
                </c:pt>
                <c:pt idx="71">
                  <c:v>фев.17</c:v>
                </c:pt>
                <c:pt idx="72">
                  <c:v>мар.17</c:v>
                </c:pt>
                <c:pt idx="73">
                  <c:v>апр.17</c:v>
                </c:pt>
                <c:pt idx="74">
                  <c:v>май.17</c:v>
                </c:pt>
                <c:pt idx="75">
                  <c:v>июн.17</c:v>
                </c:pt>
                <c:pt idx="76">
                  <c:v>июл.17</c:v>
                </c:pt>
                <c:pt idx="77">
                  <c:v>авг.17</c:v>
                </c:pt>
                <c:pt idx="78">
                  <c:v>сен.17</c:v>
                </c:pt>
                <c:pt idx="79">
                  <c:v>окт.17</c:v>
                </c:pt>
                <c:pt idx="80">
                  <c:v>ноя.17</c:v>
                </c:pt>
                <c:pt idx="81">
                  <c:v>дек.17</c:v>
                </c:pt>
                <c:pt idx="82">
                  <c:v>янв.18</c:v>
                </c:pt>
                <c:pt idx="83">
                  <c:v>фев.18</c:v>
                </c:pt>
                <c:pt idx="84">
                  <c:v>мар.18</c:v>
                </c:pt>
                <c:pt idx="85">
                  <c:v>апр.18</c:v>
                </c:pt>
                <c:pt idx="86">
                  <c:v>май.18</c:v>
                </c:pt>
                <c:pt idx="87">
                  <c:v>июн.18</c:v>
                </c:pt>
                <c:pt idx="88">
                  <c:v>июл.18</c:v>
                </c:pt>
                <c:pt idx="89">
                  <c:v>авг.18</c:v>
                </c:pt>
                <c:pt idx="90">
                  <c:v>сен.18</c:v>
                </c:pt>
                <c:pt idx="91">
                  <c:v>окт.18</c:v>
                </c:pt>
                <c:pt idx="92">
                  <c:v>ноя.18</c:v>
                </c:pt>
                <c:pt idx="93">
                  <c:v>дек.18</c:v>
                </c:pt>
                <c:pt idx="94">
                  <c:v>янв.19</c:v>
                </c:pt>
                <c:pt idx="95">
                  <c:v>фев.19</c:v>
                </c:pt>
                <c:pt idx="96">
                  <c:v>мар.19</c:v>
                </c:pt>
                <c:pt idx="97">
                  <c:v>апр.19</c:v>
                </c:pt>
                <c:pt idx="98">
                  <c:v>май.19</c:v>
                </c:pt>
                <c:pt idx="99">
                  <c:v>июн.19</c:v>
                </c:pt>
                <c:pt idx="100">
                  <c:v>июл.19</c:v>
                </c:pt>
                <c:pt idx="101">
                  <c:v>авг.19</c:v>
                </c:pt>
                <c:pt idx="102">
                  <c:v>сен.19</c:v>
                </c:pt>
                <c:pt idx="103">
                  <c:v>окт.19</c:v>
                </c:pt>
                <c:pt idx="104">
                  <c:v>ноя.19</c:v>
                </c:pt>
                <c:pt idx="105">
                  <c:v>дек.19</c:v>
                </c:pt>
                <c:pt idx="106">
                  <c:v>янв.20</c:v>
                </c:pt>
                <c:pt idx="107">
                  <c:v>фев.20</c:v>
                </c:pt>
                <c:pt idx="108">
                  <c:v>мар.20</c:v>
                </c:pt>
                <c:pt idx="109">
                  <c:v>апр.20</c:v>
                </c:pt>
                <c:pt idx="110">
                  <c:v>май.20</c:v>
                </c:pt>
                <c:pt idx="111">
                  <c:v>июн.20</c:v>
                </c:pt>
                <c:pt idx="112">
                  <c:v>июл.20</c:v>
                </c:pt>
                <c:pt idx="113">
                  <c:v>авг.20</c:v>
                </c:pt>
                <c:pt idx="114">
                  <c:v>сен.20</c:v>
                </c:pt>
                <c:pt idx="115">
                  <c:v>окт.20</c:v>
                </c:pt>
                <c:pt idx="116">
                  <c:v>ноя.20</c:v>
                </c:pt>
                <c:pt idx="117">
                  <c:v>дек.20</c:v>
                </c:pt>
                <c:pt idx="118">
                  <c:v>янв.21</c:v>
                </c:pt>
                <c:pt idx="119">
                  <c:v>фев.21</c:v>
                </c:pt>
                <c:pt idx="120">
                  <c:v>мар.21</c:v>
                </c:pt>
                <c:pt idx="121">
                  <c:v>апр.21</c:v>
                </c:pt>
                <c:pt idx="122">
                  <c:v>май.21</c:v>
                </c:pt>
                <c:pt idx="123">
                  <c:v>июн.21</c:v>
                </c:pt>
                <c:pt idx="124">
                  <c:v>июл.21</c:v>
                </c:pt>
                <c:pt idx="125">
                  <c:v>авг.21</c:v>
                </c:pt>
                <c:pt idx="126">
                  <c:v>сен.21</c:v>
                </c:pt>
                <c:pt idx="127">
                  <c:v>окт.21</c:v>
                </c:pt>
                <c:pt idx="128">
                  <c:v>ноя.21</c:v>
                </c:pt>
                <c:pt idx="129">
                  <c:v>дек.21</c:v>
                </c:pt>
                <c:pt idx="130">
                  <c:v>янв.22</c:v>
                </c:pt>
                <c:pt idx="131">
                  <c:v>фев.22</c:v>
                </c:pt>
                <c:pt idx="132">
                  <c:v>мар.22</c:v>
                </c:pt>
                <c:pt idx="133">
                  <c:v>апр.22</c:v>
                </c:pt>
                <c:pt idx="134">
                  <c:v>май.22</c:v>
                </c:pt>
                <c:pt idx="135">
                  <c:v>июн.22</c:v>
                </c:pt>
                <c:pt idx="136">
                  <c:v>июл.22</c:v>
                </c:pt>
                <c:pt idx="137">
                  <c:v>авг.22</c:v>
                </c:pt>
                <c:pt idx="138">
                  <c:v>сен.22</c:v>
                </c:pt>
                <c:pt idx="139">
                  <c:v>окт.22</c:v>
                </c:pt>
                <c:pt idx="140">
                  <c:v>ноя.22</c:v>
                </c:pt>
                <c:pt idx="141">
                  <c:v>дек.22</c:v>
                </c:pt>
                <c:pt idx="142">
                  <c:v>янв.23</c:v>
                </c:pt>
                <c:pt idx="143">
                  <c:v>фев.23</c:v>
                </c:pt>
                <c:pt idx="144">
                  <c:v>мар.23</c:v>
                </c:pt>
                <c:pt idx="145">
                  <c:v>апр.23</c:v>
                </c:pt>
                <c:pt idx="146">
                  <c:v>май.23</c:v>
                </c:pt>
                <c:pt idx="147">
                  <c:v>июнь, 23</c:v>
                </c:pt>
                <c:pt idx="148">
                  <c:v>июль,23</c:v>
                </c:pt>
                <c:pt idx="149">
                  <c:v>август,23</c:v>
                </c:pt>
              </c:strCache>
            </c:strRef>
          </c:cat>
          <c:val>
            <c:numRef>
              <c:f>'[230829 Анализ Японского рынка.xlsx]Пиловочник хвойный и пиломат'!$J$9:$J$158</c:f>
              <c:numCache>
                <c:formatCode>0</c:formatCode>
                <c:ptCount val="150"/>
                <c:pt idx="0">
                  <c:v>478.74</c:v>
                </c:pt>
                <c:pt idx="1">
                  <c:v>468.39</c:v>
                </c:pt>
                <c:pt idx="2">
                  <c:v>474.6</c:v>
                </c:pt>
                <c:pt idx="3">
                  <c:v>484.05</c:v>
                </c:pt>
                <c:pt idx="4">
                  <c:v>505.59</c:v>
                </c:pt>
                <c:pt idx="5">
                  <c:v>523.75</c:v>
                </c:pt>
                <c:pt idx="6">
                  <c:v>519.03</c:v>
                </c:pt>
                <c:pt idx="7">
                  <c:v>522.04999999999995</c:v>
                </c:pt>
                <c:pt idx="8">
                  <c:v>522.77</c:v>
                </c:pt>
                <c:pt idx="9">
                  <c:v>511.66</c:v>
                </c:pt>
                <c:pt idx="10">
                  <c:v>525.80999999999995</c:v>
                </c:pt>
                <c:pt idx="11">
                  <c:v>530.80999999999995</c:v>
                </c:pt>
                <c:pt idx="12">
                  <c:v>545.79</c:v>
                </c:pt>
                <c:pt idx="13">
                  <c:v>529.15</c:v>
                </c:pt>
                <c:pt idx="14">
                  <c:v>553.03</c:v>
                </c:pt>
                <c:pt idx="15">
                  <c:v>558.62</c:v>
                </c:pt>
                <c:pt idx="16">
                  <c:v>563.6</c:v>
                </c:pt>
                <c:pt idx="17">
                  <c:v>582.04999999999995</c:v>
                </c:pt>
                <c:pt idx="18">
                  <c:v>585.61</c:v>
                </c:pt>
                <c:pt idx="19">
                  <c:v>587.54</c:v>
                </c:pt>
                <c:pt idx="20">
                  <c:v>567.36</c:v>
                </c:pt>
                <c:pt idx="21">
                  <c:v>539.83000000000004</c:v>
                </c:pt>
                <c:pt idx="22">
                  <c:v>483.06</c:v>
                </c:pt>
                <c:pt idx="23">
                  <c:v>470.61</c:v>
                </c:pt>
                <c:pt idx="24">
                  <c:v>475.31</c:v>
                </c:pt>
                <c:pt idx="25">
                  <c:v>472.43</c:v>
                </c:pt>
                <c:pt idx="26">
                  <c:v>481.97</c:v>
                </c:pt>
                <c:pt idx="27">
                  <c:v>548.88</c:v>
                </c:pt>
                <c:pt idx="28">
                  <c:v>553.22</c:v>
                </c:pt>
                <c:pt idx="29">
                  <c:v>565.61</c:v>
                </c:pt>
                <c:pt idx="30">
                  <c:v>556.5</c:v>
                </c:pt>
                <c:pt idx="31">
                  <c:v>561.97</c:v>
                </c:pt>
                <c:pt idx="32">
                  <c:v>555.07000000000005</c:v>
                </c:pt>
                <c:pt idx="33">
                  <c:v>535.29999999999995</c:v>
                </c:pt>
                <c:pt idx="34">
                  <c:v>529.08000000000004</c:v>
                </c:pt>
                <c:pt idx="35">
                  <c:v>538.55999999999995</c:v>
                </c:pt>
                <c:pt idx="36">
                  <c:v>522.79999999999995</c:v>
                </c:pt>
                <c:pt idx="37">
                  <c:v>462.05</c:v>
                </c:pt>
                <c:pt idx="38">
                  <c:v>451.47</c:v>
                </c:pt>
                <c:pt idx="39">
                  <c:v>446.55</c:v>
                </c:pt>
                <c:pt idx="40">
                  <c:v>418.2</c:v>
                </c:pt>
                <c:pt idx="41">
                  <c:v>408.23</c:v>
                </c:pt>
                <c:pt idx="42">
                  <c:v>394.23</c:v>
                </c:pt>
                <c:pt idx="43">
                  <c:v>389.57</c:v>
                </c:pt>
                <c:pt idx="44">
                  <c:v>367.86</c:v>
                </c:pt>
                <c:pt idx="45">
                  <c:v>349.33</c:v>
                </c:pt>
                <c:pt idx="46">
                  <c:v>353.76</c:v>
                </c:pt>
                <c:pt idx="47">
                  <c:v>354.68</c:v>
                </c:pt>
                <c:pt idx="48">
                  <c:v>350.28</c:v>
                </c:pt>
                <c:pt idx="49">
                  <c:v>351.21</c:v>
                </c:pt>
                <c:pt idx="50">
                  <c:v>333.96</c:v>
                </c:pt>
                <c:pt idx="51">
                  <c:v>324.13</c:v>
                </c:pt>
                <c:pt idx="52">
                  <c:v>325.02</c:v>
                </c:pt>
                <c:pt idx="53">
                  <c:v>324.87</c:v>
                </c:pt>
                <c:pt idx="54">
                  <c:v>332.92</c:v>
                </c:pt>
                <c:pt idx="55">
                  <c:v>350.93</c:v>
                </c:pt>
                <c:pt idx="56">
                  <c:v>373.08</c:v>
                </c:pt>
                <c:pt idx="57">
                  <c:v>374.43</c:v>
                </c:pt>
                <c:pt idx="58">
                  <c:v>391.69</c:v>
                </c:pt>
                <c:pt idx="59">
                  <c:v>397.89</c:v>
                </c:pt>
                <c:pt idx="60">
                  <c:v>407.07</c:v>
                </c:pt>
                <c:pt idx="61">
                  <c:v>416.05</c:v>
                </c:pt>
                <c:pt idx="62">
                  <c:v>418.29</c:v>
                </c:pt>
                <c:pt idx="63">
                  <c:v>434.98</c:v>
                </c:pt>
                <c:pt idx="64">
                  <c:v>441.9</c:v>
                </c:pt>
                <c:pt idx="65">
                  <c:v>459.45</c:v>
                </c:pt>
                <c:pt idx="66">
                  <c:v>452.05</c:v>
                </c:pt>
                <c:pt idx="67">
                  <c:v>445.89</c:v>
                </c:pt>
                <c:pt idx="68">
                  <c:v>424.79</c:v>
                </c:pt>
                <c:pt idx="69">
                  <c:v>399.85</c:v>
                </c:pt>
                <c:pt idx="70">
                  <c:v>401.1</c:v>
                </c:pt>
                <c:pt idx="71">
                  <c:v>415.63</c:v>
                </c:pt>
                <c:pt idx="72">
                  <c:v>421.38</c:v>
                </c:pt>
                <c:pt idx="73">
                  <c:v>426.78</c:v>
                </c:pt>
                <c:pt idx="74">
                  <c:v>427.78</c:v>
                </c:pt>
                <c:pt idx="75">
                  <c:v>434.86</c:v>
                </c:pt>
                <c:pt idx="76">
                  <c:v>427.15</c:v>
                </c:pt>
                <c:pt idx="77">
                  <c:v>432.71</c:v>
                </c:pt>
                <c:pt idx="78">
                  <c:v>433.87</c:v>
                </c:pt>
                <c:pt idx="79">
                  <c:v>425.12</c:v>
                </c:pt>
                <c:pt idx="80">
                  <c:v>424.07</c:v>
                </c:pt>
                <c:pt idx="81">
                  <c:v>426.93</c:v>
                </c:pt>
                <c:pt idx="82">
                  <c:v>433.84</c:v>
                </c:pt>
                <c:pt idx="83">
                  <c:v>442.27</c:v>
                </c:pt>
                <c:pt idx="84">
                  <c:v>450.43</c:v>
                </c:pt>
                <c:pt idx="85">
                  <c:v>446.84</c:v>
                </c:pt>
                <c:pt idx="86">
                  <c:v>435.81</c:v>
                </c:pt>
                <c:pt idx="87">
                  <c:v>436.98</c:v>
                </c:pt>
                <c:pt idx="88">
                  <c:v>430.68</c:v>
                </c:pt>
                <c:pt idx="89">
                  <c:v>432.15</c:v>
                </c:pt>
                <c:pt idx="90">
                  <c:v>428.04</c:v>
                </c:pt>
                <c:pt idx="91">
                  <c:v>425.12</c:v>
                </c:pt>
                <c:pt idx="92">
                  <c:v>424.41</c:v>
                </c:pt>
                <c:pt idx="93">
                  <c:v>426.77</c:v>
                </c:pt>
                <c:pt idx="94">
                  <c:v>440.82</c:v>
                </c:pt>
                <c:pt idx="95">
                  <c:v>435.6</c:v>
                </c:pt>
                <c:pt idx="96">
                  <c:v>437.67</c:v>
                </c:pt>
                <c:pt idx="97">
                  <c:v>440.76</c:v>
                </c:pt>
                <c:pt idx="98">
                  <c:v>446.13</c:v>
                </c:pt>
                <c:pt idx="99">
                  <c:v>461.06</c:v>
                </c:pt>
                <c:pt idx="100">
                  <c:v>463.53</c:v>
                </c:pt>
                <c:pt idx="101">
                  <c:v>457.92</c:v>
                </c:pt>
                <c:pt idx="102">
                  <c:v>465.68</c:v>
                </c:pt>
                <c:pt idx="103">
                  <c:v>463.25</c:v>
                </c:pt>
                <c:pt idx="104">
                  <c:v>460.04</c:v>
                </c:pt>
                <c:pt idx="105">
                  <c:v>459.1</c:v>
                </c:pt>
                <c:pt idx="106">
                  <c:v>458.11</c:v>
                </c:pt>
                <c:pt idx="107">
                  <c:v>454.82</c:v>
                </c:pt>
                <c:pt idx="108">
                  <c:v>465.39</c:v>
                </c:pt>
                <c:pt idx="109">
                  <c:v>463.35</c:v>
                </c:pt>
                <c:pt idx="110">
                  <c:v>478.22</c:v>
                </c:pt>
                <c:pt idx="111">
                  <c:v>468.16</c:v>
                </c:pt>
                <c:pt idx="112">
                  <c:v>470.46</c:v>
                </c:pt>
                <c:pt idx="113">
                  <c:v>462.31</c:v>
                </c:pt>
                <c:pt idx="114">
                  <c:v>465.6</c:v>
                </c:pt>
                <c:pt idx="115">
                  <c:v>465.13</c:v>
                </c:pt>
                <c:pt idx="116">
                  <c:v>469.8</c:v>
                </c:pt>
                <c:pt idx="117">
                  <c:v>471.32</c:v>
                </c:pt>
                <c:pt idx="118">
                  <c:v>463.75</c:v>
                </c:pt>
                <c:pt idx="119">
                  <c:v>463.75</c:v>
                </c:pt>
                <c:pt idx="120">
                  <c:v>465.91</c:v>
                </c:pt>
                <c:pt idx="121">
                  <c:v>487.21</c:v>
                </c:pt>
                <c:pt idx="122">
                  <c:v>530.59</c:v>
                </c:pt>
                <c:pt idx="123">
                  <c:v>578.92999999999995</c:v>
                </c:pt>
                <c:pt idx="124">
                  <c:v>635.24</c:v>
                </c:pt>
                <c:pt idx="125">
                  <c:v>682.54</c:v>
                </c:pt>
                <c:pt idx="126">
                  <c:v>694.81</c:v>
                </c:pt>
                <c:pt idx="127">
                  <c:v>709</c:v>
                </c:pt>
                <c:pt idx="128">
                  <c:v>700.19</c:v>
                </c:pt>
                <c:pt idx="129">
                  <c:v>704.79</c:v>
                </c:pt>
                <c:pt idx="130">
                  <c:v>674.84</c:v>
                </c:pt>
                <c:pt idx="131">
                  <c:v>607.55999999999995</c:v>
                </c:pt>
                <c:pt idx="132">
                  <c:v>594</c:v>
                </c:pt>
                <c:pt idx="133">
                  <c:v>562.25</c:v>
                </c:pt>
                <c:pt idx="134">
                  <c:v>544</c:v>
                </c:pt>
                <c:pt idx="135">
                  <c:v>523</c:v>
                </c:pt>
                <c:pt idx="136">
                  <c:v>509</c:v>
                </c:pt>
                <c:pt idx="137">
                  <c:v>512</c:v>
                </c:pt>
                <c:pt idx="138">
                  <c:v>486</c:v>
                </c:pt>
                <c:pt idx="139">
                  <c:v>479</c:v>
                </c:pt>
                <c:pt idx="140">
                  <c:v>506</c:v>
                </c:pt>
                <c:pt idx="141">
                  <c:v>510</c:v>
                </c:pt>
                <c:pt idx="142">
                  <c:v>540</c:v>
                </c:pt>
                <c:pt idx="143">
                  <c:v>521</c:v>
                </c:pt>
                <c:pt idx="144">
                  <c:v>528</c:v>
                </c:pt>
                <c:pt idx="145">
                  <c:v>485</c:v>
                </c:pt>
                <c:pt idx="146">
                  <c:v>466</c:v>
                </c:pt>
                <c:pt idx="147">
                  <c:v>419</c:v>
                </c:pt>
                <c:pt idx="148">
                  <c:v>429</c:v>
                </c:pt>
                <c:pt idx="149">
                  <c:v>411</c:v>
                </c:pt>
              </c:numCache>
            </c:numRef>
          </c:val>
          <c:smooth val="0"/>
        </c:ser>
        <c:ser>
          <c:idx val="8"/>
          <c:order val="8"/>
          <c:tx>
            <c:strRef>
              <c:f>'[230829 Анализ Японского рынка.xlsx]Пиловочник хвойный и пиломат'!$K$6</c:f>
              <c:strCache>
                <c:ptCount val="1"/>
                <c:pt idx="0">
                  <c:v>таруки (30х40 мм), 1с.</c:v>
                </c:pt>
              </c:strCache>
            </c:strRef>
          </c:tx>
          <c:spPr>
            <a:ln w="28575" cap="rnd">
              <a:solidFill>
                <a:schemeClr val="accent3">
                  <a:lumMod val="60000"/>
                </a:schemeClr>
              </a:solidFill>
              <a:round/>
            </a:ln>
            <a:effectLst/>
          </c:spPr>
          <c:marker>
            <c:symbol val="none"/>
          </c:marker>
          <c:cat>
            <c:strRef>
              <c:f>'[230829 Анализ Японского рынка.xlsx]Пиловочник хвойный и пиломат'!$B$9:$B$158</c:f>
              <c:strCache>
                <c:ptCount val="150"/>
                <c:pt idx="0">
                  <c:v>мар.10</c:v>
                </c:pt>
                <c:pt idx="1">
                  <c:v>апр.10</c:v>
                </c:pt>
                <c:pt idx="2">
                  <c:v>май.10</c:v>
                </c:pt>
                <c:pt idx="3">
                  <c:v>июн.10</c:v>
                </c:pt>
                <c:pt idx="4">
                  <c:v>июл.10</c:v>
                </c:pt>
                <c:pt idx="5">
                  <c:v>авг.10</c:v>
                </c:pt>
                <c:pt idx="6">
                  <c:v>сен.10</c:v>
                </c:pt>
                <c:pt idx="7">
                  <c:v>окт.10</c:v>
                </c:pt>
                <c:pt idx="8">
                  <c:v>ноя.10</c:v>
                </c:pt>
                <c:pt idx="9">
                  <c:v>дек.10</c:v>
                </c:pt>
                <c:pt idx="10">
                  <c:v>янв.11</c:v>
                </c:pt>
                <c:pt idx="11">
                  <c:v>фев.11</c:v>
                </c:pt>
                <c:pt idx="12">
                  <c:v>мар.11</c:v>
                </c:pt>
                <c:pt idx="13">
                  <c:v>апр.11</c:v>
                </c:pt>
                <c:pt idx="14">
                  <c:v>май.11</c:v>
                </c:pt>
                <c:pt idx="15">
                  <c:v>июн.11</c:v>
                </c:pt>
                <c:pt idx="16">
                  <c:v>июл.11</c:v>
                </c:pt>
                <c:pt idx="17">
                  <c:v>авг.11</c:v>
                </c:pt>
                <c:pt idx="18">
                  <c:v>сен.11</c:v>
                </c:pt>
                <c:pt idx="19">
                  <c:v>окт.11</c:v>
                </c:pt>
                <c:pt idx="20">
                  <c:v>ноя.11</c:v>
                </c:pt>
                <c:pt idx="21">
                  <c:v>дек.11</c:v>
                </c:pt>
                <c:pt idx="22">
                  <c:v>янв.13</c:v>
                </c:pt>
                <c:pt idx="23">
                  <c:v>фев.13</c:v>
                </c:pt>
                <c:pt idx="24">
                  <c:v>мар.13</c:v>
                </c:pt>
                <c:pt idx="25">
                  <c:v>апр.13</c:v>
                </c:pt>
                <c:pt idx="26">
                  <c:v>май.13</c:v>
                </c:pt>
                <c:pt idx="27">
                  <c:v>июн.13</c:v>
                </c:pt>
                <c:pt idx="28">
                  <c:v>июл.13</c:v>
                </c:pt>
                <c:pt idx="29">
                  <c:v>авг.13</c:v>
                </c:pt>
                <c:pt idx="30">
                  <c:v>сен.13</c:v>
                </c:pt>
                <c:pt idx="31">
                  <c:v>окт.13</c:v>
                </c:pt>
                <c:pt idx="32">
                  <c:v>ноя.13</c:v>
                </c:pt>
                <c:pt idx="33">
                  <c:v>дек.13</c:v>
                </c:pt>
                <c:pt idx="34">
                  <c:v>янв.14</c:v>
                </c:pt>
                <c:pt idx="35">
                  <c:v>фев.14</c:v>
                </c:pt>
                <c:pt idx="36">
                  <c:v>мар.14</c:v>
                </c:pt>
                <c:pt idx="37">
                  <c:v>апр.14</c:v>
                </c:pt>
                <c:pt idx="38">
                  <c:v>май.14</c:v>
                </c:pt>
                <c:pt idx="39">
                  <c:v>июн.14</c:v>
                </c:pt>
                <c:pt idx="40">
                  <c:v>июл.14</c:v>
                </c:pt>
                <c:pt idx="41">
                  <c:v>авг.14</c:v>
                </c:pt>
                <c:pt idx="42">
                  <c:v>сен.14</c:v>
                </c:pt>
                <c:pt idx="43">
                  <c:v>окт.14</c:v>
                </c:pt>
                <c:pt idx="44">
                  <c:v>ноя.14</c:v>
                </c:pt>
                <c:pt idx="45">
                  <c:v>дек.14</c:v>
                </c:pt>
                <c:pt idx="46">
                  <c:v>янв.15</c:v>
                </c:pt>
                <c:pt idx="47">
                  <c:v>фев.15</c:v>
                </c:pt>
                <c:pt idx="48">
                  <c:v>мар.15</c:v>
                </c:pt>
                <c:pt idx="49">
                  <c:v>апр.15</c:v>
                </c:pt>
                <c:pt idx="50">
                  <c:v>май.15</c:v>
                </c:pt>
                <c:pt idx="51">
                  <c:v>июн.15</c:v>
                </c:pt>
                <c:pt idx="52">
                  <c:v>июл.15</c:v>
                </c:pt>
                <c:pt idx="53">
                  <c:v>авг.15</c:v>
                </c:pt>
                <c:pt idx="54">
                  <c:v>сен.15</c:v>
                </c:pt>
                <c:pt idx="55">
                  <c:v>окт.15</c:v>
                </c:pt>
                <c:pt idx="56">
                  <c:v>ноя.15</c:v>
                </c:pt>
                <c:pt idx="57">
                  <c:v>дек.15</c:v>
                </c:pt>
                <c:pt idx="58">
                  <c:v>янв.16</c:v>
                </c:pt>
                <c:pt idx="59">
                  <c:v>фев.16</c:v>
                </c:pt>
                <c:pt idx="60">
                  <c:v>мар.16</c:v>
                </c:pt>
                <c:pt idx="61">
                  <c:v>апр.16</c:v>
                </c:pt>
                <c:pt idx="62">
                  <c:v>май.16</c:v>
                </c:pt>
                <c:pt idx="63">
                  <c:v>июн.16</c:v>
                </c:pt>
                <c:pt idx="64">
                  <c:v>июл.16</c:v>
                </c:pt>
                <c:pt idx="65">
                  <c:v>авг.16</c:v>
                </c:pt>
                <c:pt idx="66">
                  <c:v>сен.16</c:v>
                </c:pt>
                <c:pt idx="67">
                  <c:v>окт.16</c:v>
                </c:pt>
                <c:pt idx="68">
                  <c:v>ноя.16</c:v>
                </c:pt>
                <c:pt idx="69">
                  <c:v>дек.16</c:v>
                </c:pt>
                <c:pt idx="70">
                  <c:v>янв.17</c:v>
                </c:pt>
                <c:pt idx="71">
                  <c:v>фев.17</c:v>
                </c:pt>
                <c:pt idx="72">
                  <c:v>мар.17</c:v>
                </c:pt>
                <c:pt idx="73">
                  <c:v>апр.17</c:v>
                </c:pt>
                <c:pt idx="74">
                  <c:v>май.17</c:v>
                </c:pt>
                <c:pt idx="75">
                  <c:v>июн.17</c:v>
                </c:pt>
                <c:pt idx="76">
                  <c:v>июл.17</c:v>
                </c:pt>
                <c:pt idx="77">
                  <c:v>авг.17</c:v>
                </c:pt>
                <c:pt idx="78">
                  <c:v>сен.17</c:v>
                </c:pt>
                <c:pt idx="79">
                  <c:v>окт.17</c:v>
                </c:pt>
                <c:pt idx="80">
                  <c:v>ноя.17</c:v>
                </c:pt>
                <c:pt idx="81">
                  <c:v>дек.17</c:v>
                </c:pt>
                <c:pt idx="82">
                  <c:v>янв.18</c:v>
                </c:pt>
                <c:pt idx="83">
                  <c:v>фев.18</c:v>
                </c:pt>
                <c:pt idx="84">
                  <c:v>мар.18</c:v>
                </c:pt>
                <c:pt idx="85">
                  <c:v>апр.18</c:v>
                </c:pt>
                <c:pt idx="86">
                  <c:v>май.18</c:v>
                </c:pt>
                <c:pt idx="87">
                  <c:v>июн.18</c:v>
                </c:pt>
                <c:pt idx="88">
                  <c:v>июл.18</c:v>
                </c:pt>
                <c:pt idx="89">
                  <c:v>авг.18</c:v>
                </c:pt>
                <c:pt idx="90">
                  <c:v>сен.18</c:v>
                </c:pt>
                <c:pt idx="91">
                  <c:v>окт.18</c:v>
                </c:pt>
                <c:pt idx="92">
                  <c:v>ноя.18</c:v>
                </c:pt>
                <c:pt idx="93">
                  <c:v>дек.18</c:v>
                </c:pt>
                <c:pt idx="94">
                  <c:v>янв.19</c:v>
                </c:pt>
                <c:pt idx="95">
                  <c:v>фев.19</c:v>
                </c:pt>
                <c:pt idx="96">
                  <c:v>мар.19</c:v>
                </c:pt>
                <c:pt idx="97">
                  <c:v>апр.19</c:v>
                </c:pt>
                <c:pt idx="98">
                  <c:v>май.19</c:v>
                </c:pt>
                <c:pt idx="99">
                  <c:v>июн.19</c:v>
                </c:pt>
                <c:pt idx="100">
                  <c:v>июл.19</c:v>
                </c:pt>
                <c:pt idx="101">
                  <c:v>авг.19</c:v>
                </c:pt>
                <c:pt idx="102">
                  <c:v>сен.19</c:v>
                </c:pt>
                <c:pt idx="103">
                  <c:v>окт.19</c:v>
                </c:pt>
                <c:pt idx="104">
                  <c:v>ноя.19</c:v>
                </c:pt>
                <c:pt idx="105">
                  <c:v>дек.19</c:v>
                </c:pt>
                <c:pt idx="106">
                  <c:v>янв.20</c:v>
                </c:pt>
                <c:pt idx="107">
                  <c:v>фев.20</c:v>
                </c:pt>
                <c:pt idx="108">
                  <c:v>мар.20</c:v>
                </c:pt>
                <c:pt idx="109">
                  <c:v>апр.20</c:v>
                </c:pt>
                <c:pt idx="110">
                  <c:v>май.20</c:v>
                </c:pt>
                <c:pt idx="111">
                  <c:v>июн.20</c:v>
                </c:pt>
                <c:pt idx="112">
                  <c:v>июл.20</c:v>
                </c:pt>
                <c:pt idx="113">
                  <c:v>авг.20</c:v>
                </c:pt>
                <c:pt idx="114">
                  <c:v>сен.20</c:v>
                </c:pt>
                <c:pt idx="115">
                  <c:v>окт.20</c:v>
                </c:pt>
                <c:pt idx="116">
                  <c:v>ноя.20</c:v>
                </c:pt>
                <c:pt idx="117">
                  <c:v>дек.20</c:v>
                </c:pt>
                <c:pt idx="118">
                  <c:v>янв.21</c:v>
                </c:pt>
                <c:pt idx="119">
                  <c:v>фев.21</c:v>
                </c:pt>
                <c:pt idx="120">
                  <c:v>мар.21</c:v>
                </c:pt>
                <c:pt idx="121">
                  <c:v>апр.21</c:v>
                </c:pt>
                <c:pt idx="122">
                  <c:v>май.21</c:v>
                </c:pt>
                <c:pt idx="123">
                  <c:v>июн.21</c:v>
                </c:pt>
                <c:pt idx="124">
                  <c:v>июл.21</c:v>
                </c:pt>
                <c:pt idx="125">
                  <c:v>авг.21</c:v>
                </c:pt>
                <c:pt idx="126">
                  <c:v>сен.21</c:v>
                </c:pt>
                <c:pt idx="127">
                  <c:v>окт.21</c:v>
                </c:pt>
                <c:pt idx="128">
                  <c:v>ноя.21</c:v>
                </c:pt>
                <c:pt idx="129">
                  <c:v>дек.21</c:v>
                </c:pt>
                <c:pt idx="130">
                  <c:v>янв.22</c:v>
                </c:pt>
                <c:pt idx="131">
                  <c:v>фев.22</c:v>
                </c:pt>
                <c:pt idx="132">
                  <c:v>мар.22</c:v>
                </c:pt>
                <c:pt idx="133">
                  <c:v>апр.22</c:v>
                </c:pt>
                <c:pt idx="134">
                  <c:v>май.22</c:v>
                </c:pt>
                <c:pt idx="135">
                  <c:v>июн.22</c:v>
                </c:pt>
                <c:pt idx="136">
                  <c:v>июл.22</c:v>
                </c:pt>
                <c:pt idx="137">
                  <c:v>авг.22</c:v>
                </c:pt>
                <c:pt idx="138">
                  <c:v>сен.22</c:v>
                </c:pt>
                <c:pt idx="139">
                  <c:v>окт.22</c:v>
                </c:pt>
                <c:pt idx="140">
                  <c:v>ноя.22</c:v>
                </c:pt>
                <c:pt idx="141">
                  <c:v>дек.22</c:v>
                </c:pt>
                <c:pt idx="142">
                  <c:v>янв.23</c:v>
                </c:pt>
                <c:pt idx="143">
                  <c:v>фев.23</c:v>
                </c:pt>
                <c:pt idx="144">
                  <c:v>мар.23</c:v>
                </c:pt>
                <c:pt idx="145">
                  <c:v>апр.23</c:v>
                </c:pt>
                <c:pt idx="146">
                  <c:v>май.23</c:v>
                </c:pt>
                <c:pt idx="147">
                  <c:v>июнь, 23</c:v>
                </c:pt>
                <c:pt idx="148">
                  <c:v>июль,23</c:v>
                </c:pt>
                <c:pt idx="149">
                  <c:v>август,23</c:v>
                </c:pt>
              </c:strCache>
            </c:strRef>
          </c:cat>
          <c:val>
            <c:numRef>
              <c:f>'[230829 Анализ Японского рынка.xlsx]Пиловочник хвойный и пиломат'!$K$9:$K$158</c:f>
              <c:numCache>
                <c:formatCode>0</c:formatCode>
                <c:ptCount val="150"/>
                <c:pt idx="0">
                  <c:v>523.27</c:v>
                </c:pt>
                <c:pt idx="1">
                  <c:v>509.02</c:v>
                </c:pt>
                <c:pt idx="2">
                  <c:v>509.82</c:v>
                </c:pt>
                <c:pt idx="3">
                  <c:v>515.57000000000005</c:v>
                </c:pt>
                <c:pt idx="4">
                  <c:v>529.54</c:v>
                </c:pt>
                <c:pt idx="5">
                  <c:v>547.03</c:v>
                </c:pt>
                <c:pt idx="6">
                  <c:v>548.48</c:v>
                </c:pt>
                <c:pt idx="7">
                  <c:v>558.47</c:v>
                </c:pt>
                <c:pt idx="8">
                  <c:v>559.24</c:v>
                </c:pt>
                <c:pt idx="9">
                  <c:v>547.36</c:v>
                </c:pt>
                <c:pt idx="10">
                  <c:v>562.21</c:v>
                </c:pt>
                <c:pt idx="11">
                  <c:v>567.01</c:v>
                </c:pt>
                <c:pt idx="12">
                  <c:v>591.38</c:v>
                </c:pt>
                <c:pt idx="13">
                  <c:v>576.73</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numCache>
            </c:numRef>
          </c:val>
          <c:smooth val="0"/>
        </c:ser>
        <c:ser>
          <c:idx val="9"/>
          <c:order val="9"/>
          <c:tx>
            <c:strRef>
              <c:f>'[230829 Анализ Японского рынка.xlsx]Пиловочник хвойный и пиломат'!$L$6</c:f>
              <c:strCache>
                <c:ptCount val="1"/>
                <c:pt idx="0">
                  <c:v>таруки (30х40 мм), 1с., кам.сушки</c:v>
                </c:pt>
              </c:strCache>
            </c:strRef>
          </c:tx>
          <c:spPr>
            <a:ln w="28575" cap="rnd">
              <a:solidFill>
                <a:schemeClr val="accent4">
                  <a:lumMod val="60000"/>
                </a:schemeClr>
              </a:solidFill>
              <a:round/>
            </a:ln>
            <a:effectLst/>
          </c:spPr>
          <c:marker>
            <c:symbol val="none"/>
          </c:marker>
          <c:cat>
            <c:strRef>
              <c:f>'[230829 Анализ Японского рынка.xlsx]Пиловочник хвойный и пиломат'!$B$9:$B$158</c:f>
              <c:strCache>
                <c:ptCount val="150"/>
                <c:pt idx="0">
                  <c:v>мар.10</c:v>
                </c:pt>
                <c:pt idx="1">
                  <c:v>апр.10</c:v>
                </c:pt>
                <c:pt idx="2">
                  <c:v>май.10</c:v>
                </c:pt>
                <c:pt idx="3">
                  <c:v>июн.10</c:v>
                </c:pt>
                <c:pt idx="4">
                  <c:v>июл.10</c:v>
                </c:pt>
                <c:pt idx="5">
                  <c:v>авг.10</c:v>
                </c:pt>
                <c:pt idx="6">
                  <c:v>сен.10</c:v>
                </c:pt>
                <c:pt idx="7">
                  <c:v>окт.10</c:v>
                </c:pt>
                <c:pt idx="8">
                  <c:v>ноя.10</c:v>
                </c:pt>
                <c:pt idx="9">
                  <c:v>дек.10</c:v>
                </c:pt>
                <c:pt idx="10">
                  <c:v>янв.11</c:v>
                </c:pt>
                <c:pt idx="11">
                  <c:v>фев.11</c:v>
                </c:pt>
                <c:pt idx="12">
                  <c:v>мар.11</c:v>
                </c:pt>
                <c:pt idx="13">
                  <c:v>апр.11</c:v>
                </c:pt>
                <c:pt idx="14">
                  <c:v>май.11</c:v>
                </c:pt>
                <c:pt idx="15">
                  <c:v>июн.11</c:v>
                </c:pt>
                <c:pt idx="16">
                  <c:v>июл.11</c:v>
                </c:pt>
                <c:pt idx="17">
                  <c:v>авг.11</c:v>
                </c:pt>
                <c:pt idx="18">
                  <c:v>сен.11</c:v>
                </c:pt>
                <c:pt idx="19">
                  <c:v>окт.11</c:v>
                </c:pt>
                <c:pt idx="20">
                  <c:v>ноя.11</c:v>
                </c:pt>
                <c:pt idx="21">
                  <c:v>дек.11</c:v>
                </c:pt>
                <c:pt idx="22">
                  <c:v>янв.13</c:v>
                </c:pt>
                <c:pt idx="23">
                  <c:v>фев.13</c:v>
                </c:pt>
                <c:pt idx="24">
                  <c:v>мар.13</c:v>
                </c:pt>
                <c:pt idx="25">
                  <c:v>апр.13</c:v>
                </c:pt>
                <c:pt idx="26">
                  <c:v>май.13</c:v>
                </c:pt>
                <c:pt idx="27">
                  <c:v>июн.13</c:v>
                </c:pt>
                <c:pt idx="28">
                  <c:v>июл.13</c:v>
                </c:pt>
                <c:pt idx="29">
                  <c:v>авг.13</c:v>
                </c:pt>
                <c:pt idx="30">
                  <c:v>сен.13</c:v>
                </c:pt>
                <c:pt idx="31">
                  <c:v>окт.13</c:v>
                </c:pt>
                <c:pt idx="32">
                  <c:v>ноя.13</c:v>
                </c:pt>
                <c:pt idx="33">
                  <c:v>дек.13</c:v>
                </c:pt>
                <c:pt idx="34">
                  <c:v>янв.14</c:v>
                </c:pt>
                <c:pt idx="35">
                  <c:v>фев.14</c:v>
                </c:pt>
                <c:pt idx="36">
                  <c:v>мар.14</c:v>
                </c:pt>
                <c:pt idx="37">
                  <c:v>апр.14</c:v>
                </c:pt>
                <c:pt idx="38">
                  <c:v>май.14</c:v>
                </c:pt>
                <c:pt idx="39">
                  <c:v>июн.14</c:v>
                </c:pt>
                <c:pt idx="40">
                  <c:v>июл.14</c:v>
                </c:pt>
                <c:pt idx="41">
                  <c:v>авг.14</c:v>
                </c:pt>
                <c:pt idx="42">
                  <c:v>сен.14</c:v>
                </c:pt>
                <c:pt idx="43">
                  <c:v>окт.14</c:v>
                </c:pt>
                <c:pt idx="44">
                  <c:v>ноя.14</c:v>
                </c:pt>
                <c:pt idx="45">
                  <c:v>дек.14</c:v>
                </c:pt>
                <c:pt idx="46">
                  <c:v>янв.15</c:v>
                </c:pt>
                <c:pt idx="47">
                  <c:v>фев.15</c:v>
                </c:pt>
                <c:pt idx="48">
                  <c:v>мар.15</c:v>
                </c:pt>
                <c:pt idx="49">
                  <c:v>апр.15</c:v>
                </c:pt>
                <c:pt idx="50">
                  <c:v>май.15</c:v>
                </c:pt>
                <c:pt idx="51">
                  <c:v>июн.15</c:v>
                </c:pt>
                <c:pt idx="52">
                  <c:v>июл.15</c:v>
                </c:pt>
                <c:pt idx="53">
                  <c:v>авг.15</c:v>
                </c:pt>
                <c:pt idx="54">
                  <c:v>сен.15</c:v>
                </c:pt>
                <c:pt idx="55">
                  <c:v>окт.15</c:v>
                </c:pt>
                <c:pt idx="56">
                  <c:v>ноя.15</c:v>
                </c:pt>
                <c:pt idx="57">
                  <c:v>дек.15</c:v>
                </c:pt>
                <c:pt idx="58">
                  <c:v>янв.16</c:v>
                </c:pt>
                <c:pt idx="59">
                  <c:v>фев.16</c:v>
                </c:pt>
                <c:pt idx="60">
                  <c:v>мар.16</c:v>
                </c:pt>
                <c:pt idx="61">
                  <c:v>апр.16</c:v>
                </c:pt>
                <c:pt idx="62">
                  <c:v>май.16</c:v>
                </c:pt>
                <c:pt idx="63">
                  <c:v>июн.16</c:v>
                </c:pt>
                <c:pt idx="64">
                  <c:v>июл.16</c:v>
                </c:pt>
                <c:pt idx="65">
                  <c:v>авг.16</c:v>
                </c:pt>
                <c:pt idx="66">
                  <c:v>сен.16</c:v>
                </c:pt>
                <c:pt idx="67">
                  <c:v>окт.16</c:v>
                </c:pt>
                <c:pt idx="68">
                  <c:v>ноя.16</c:v>
                </c:pt>
                <c:pt idx="69">
                  <c:v>дек.16</c:v>
                </c:pt>
                <c:pt idx="70">
                  <c:v>янв.17</c:v>
                </c:pt>
                <c:pt idx="71">
                  <c:v>фев.17</c:v>
                </c:pt>
                <c:pt idx="72">
                  <c:v>мар.17</c:v>
                </c:pt>
                <c:pt idx="73">
                  <c:v>апр.17</c:v>
                </c:pt>
                <c:pt idx="74">
                  <c:v>май.17</c:v>
                </c:pt>
                <c:pt idx="75">
                  <c:v>июн.17</c:v>
                </c:pt>
                <c:pt idx="76">
                  <c:v>июл.17</c:v>
                </c:pt>
                <c:pt idx="77">
                  <c:v>авг.17</c:v>
                </c:pt>
                <c:pt idx="78">
                  <c:v>сен.17</c:v>
                </c:pt>
                <c:pt idx="79">
                  <c:v>окт.17</c:v>
                </c:pt>
                <c:pt idx="80">
                  <c:v>ноя.17</c:v>
                </c:pt>
                <c:pt idx="81">
                  <c:v>дек.17</c:v>
                </c:pt>
                <c:pt idx="82">
                  <c:v>янв.18</c:v>
                </c:pt>
                <c:pt idx="83">
                  <c:v>фев.18</c:v>
                </c:pt>
                <c:pt idx="84">
                  <c:v>мар.18</c:v>
                </c:pt>
                <c:pt idx="85">
                  <c:v>апр.18</c:v>
                </c:pt>
                <c:pt idx="86">
                  <c:v>май.18</c:v>
                </c:pt>
                <c:pt idx="87">
                  <c:v>июн.18</c:v>
                </c:pt>
                <c:pt idx="88">
                  <c:v>июл.18</c:v>
                </c:pt>
                <c:pt idx="89">
                  <c:v>авг.18</c:v>
                </c:pt>
                <c:pt idx="90">
                  <c:v>сен.18</c:v>
                </c:pt>
                <c:pt idx="91">
                  <c:v>окт.18</c:v>
                </c:pt>
                <c:pt idx="92">
                  <c:v>ноя.18</c:v>
                </c:pt>
                <c:pt idx="93">
                  <c:v>дек.18</c:v>
                </c:pt>
                <c:pt idx="94">
                  <c:v>янв.19</c:v>
                </c:pt>
                <c:pt idx="95">
                  <c:v>фев.19</c:v>
                </c:pt>
                <c:pt idx="96">
                  <c:v>мар.19</c:v>
                </c:pt>
                <c:pt idx="97">
                  <c:v>апр.19</c:v>
                </c:pt>
                <c:pt idx="98">
                  <c:v>май.19</c:v>
                </c:pt>
                <c:pt idx="99">
                  <c:v>июн.19</c:v>
                </c:pt>
                <c:pt idx="100">
                  <c:v>июл.19</c:v>
                </c:pt>
                <c:pt idx="101">
                  <c:v>авг.19</c:v>
                </c:pt>
                <c:pt idx="102">
                  <c:v>сен.19</c:v>
                </c:pt>
                <c:pt idx="103">
                  <c:v>окт.19</c:v>
                </c:pt>
                <c:pt idx="104">
                  <c:v>ноя.19</c:v>
                </c:pt>
                <c:pt idx="105">
                  <c:v>дек.19</c:v>
                </c:pt>
                <c:pt idx="106">
                  <c:v>янв.20</c:v>
                </c:pt>
                <c:pt idx="107">
                  <c:v>фев.20</c:v>
                </c:pt>
                <c:pt idx="108">
                  <c:v>мар.20</c:v>
                </c:pt>
                <c:pt idx="109">
                  <c:v>апр.20</c:v>
                </c:pt>
                <c:pt idx="110">
                  <c:v>май.20</c:v>
                </c:pt>
                <c:pt idx="111">
                  <c:v>июн.20</c:v>
                </c:pt>
                <c:pt idx="112">
                  <c:v>июл.20</c:v>
                </c:pt>
                <c:pt idx="113">
                  <c:v>авг.20</c:v>
                </c:pt>
                <c:pt idx="114">
                  <c:v>сен.20</c:v>
                </c:pt>
                <c:pt idx="115">
                  <c:v>окт.20</c:v>
                </c:pt>
                <c:pt idx="116">
                  <c:v>ноя.20</c:v>
                </c:pt>
                <c:pt idx="117">
                  <c:v>дек.20</c:v>
                </c:pt>
                <c:pt idx="118">
                  <c:v>янв.21</c:v>
                </c:pt>
                <c:pt idx="119">
                  <c:v>фев.21</c:v>
                </c:pt>
                <c:pt idx="120">
                  <c:v>мар.21</c:v>
                </c:pt>
                <c:pt idx="121">
                  <c:v>апр.21</c:v>
                </c:pt>
                <c:pt idx="122">
                  <c:v>май.21</c:v>
                </c:pt>
                <c:pt idx="123">
                  <c:v>июн.21</c:v>
                </c:pt>
                <c:pt idx="124">
                  <c:v>июл.21</c:v>
                </c:pt>
                <c:pt idx="125">
                  <c:v>авг.21</c:v>
                </c:pt>
                <c:pt idx="126">
                  <c:v>сен.21</c:v>
                </c:pt>
                <c:pt idx="127">
                  <c:v>окт.21</c:v>
                </c:pt>
                <c:pt idx="128">
                  <c:v>ноя.21</c:v>
                </c:pt>
                <c:pt idx="129">
                  <c:v>дек.21</c:v>
                </c:pt>
                <c:pt idx="130">
                  <c:v>янв.22</c:v>
                </c:pt>
                <c:pt idx="131">
                  <c:v>фев.22</c:v>
                </c:pt>
                <c:pt idx="132">
                  <c:v>мар.22</c:v>
                </c:pt>
                <c:pt idx="133">
                  <c:v>апр.22</c:v>
                </c:pt>
                <c:pt idx="134">
                  <c:v>май.22</c:v>
                </c:pt>
                <c:pt idx="135">
                  <c:v>июн.22</c:v>
                </c:pt>
                <c:pt idx="136">
                  <c:v>июл.22</c:v>
                </c:pt>
                <c:pt idx="137">
                  <c:v>авг.22</c:v>
                </c:pt>
                <c:pt idx="138">
                  <c:v>сен.22</c:v>
                </c:pt>
                <c:pt idx="139">
                  <c:v>окт.22</c:v>
                </c:pt>
                <c:pt idx="140">
                  <c:v>ноя.22</c:v>
                </c:pt>
                <c:pt idx="141">
                  <c:v>дек.22</c:v>
                </c:pt>
                <c:pt idx="142">
                  <c:v>янв.23</c:v>
                </c:pt>
                <c:pt idx="143">
                  <c:v>фев.23</c:v>
                </c:pt>
                <c:pt idx="144">
                  <c:v>мар.23</c:v>
                </c:pt>
                <c:pt idx="145">
                  <c:v>апр.23</c:v>
                </c:pt>
                <c:pt idx="146">
                  <c:v>май.23</c:v>
                </c:pt>
                <c:pt idx="147">
                  <c:v>июнь, 23</c:v>
                </c:pt>
                <c:pt idx="148">
                  <c:v>июль,23</c:v>
                </c:pt>
                <c:pt idx="149">
                  <c:v>август,23</c:v>
                </c:pt>
              </c:strCache>
            </c:strRef>
          </c:cat>
          <c:val>
            <c:numRef>
              <c:f>'[230829 Анализ Японского рынка.xlsx]Пиловочник хвойный и пиломат'!$L$9:$L$158</c:f>
              <c:numCache>
                <c:formatCode>0</c:formatCode>
                <c:ptCount val="150"/>
                <c:pt idx="0">
                  <c:v>623.47</c:v>
                </c:pt>
                <c:pt idx="1">
                  <c:v>606.49</c:v>
                </c:pt>
                <c:pt idx="2">
                  <c:v>607.44000000000005</c:v>
                </c:pt>
                <c:pt idx="3">
                  <c:v>615.67999999999995</c:v>
                </c:pt>
                <c:pt idx="4">
                  <c:v>636.57000000000005</c:v>
                </c:pt>
                <c:pt idx="5">
                  <c:v>657.6</c:v>
                </c:pt>
                <c:pt idx="6">
                  <c:v>657.6</c:v>
                </c:pt>
                <c:pt idx="7">
                  <c:v>667.74</c:v>
                </c:pt>
                <c:pt idx="8">
                  <c:v>668.66</c:v>
                </c:pt>
                <c:pt idx="9">
                  <c:v>654.46</c:v>
                </c:pt>
                <c:pt idx="10">
                  <c:v>671.41</c:v>
                </c:pt>
                <c:pt idx="11">
                  <c:v>675.58</c:v>
                </c:pt>
                <c:pt idx="12">
                  <c:v>703.02</c:v>
                </c:pt>
                <c:pt idx="13">
                  <c:v>683.76</c:v>
                </c:pt>
                <c:pt idx="14">
                  <c:v>712.8</c:v>
                </c:pt>
                <c:pt idx="15">
                  <c:v>732.42</c:v>
                </c:pt>
                <c:pt idx="16">
                  <c:v>738.95</c:v>
                </c:pt>
                <c:pt idx="17">
                  <c:v>752.74</c:v>
                </c:pt>
                <c:pt idx="18">
                  <c:v>746.79</c:v>
                </c:pt>
                <c:pt idx="19">
                  <c:v>744.22</c:v>
                </c:pt>
                <c:pt idx="20">
                  <c:v>726.4</c:v>
                </c:pt>
                <c:pt idx="21">
                  <c:v>710.14</c:v>
                </c:pt>
                <c:pt idx="22">
                  <c:v>626.45000000000005</c:v>
                </c:pt>
                <c:pt idx="23">
                  <c:v>625.70000000000005</c:v>
                </c:pt>
                <c:pt idx="24">
                  <c:v>633.79</c:v>
                </c:pt>
                <c:pt idx="25">
                  <c:v>626.49</c:v>
                </c:pt>
                <c:pt idx="26">
                  <c:v>640.72</c:v>
                </c:pt>
                <c:pt idx="27">
                  <c:v>671.59</c:v>
                </c:pt>
                <c:pt idx="28">
                  <c:v>673.93</c:v>
                </c:pt>
                <c:pt idx="29">
                  <c:v>689.01</c:v>
                </c:pt>
                <c:pt idx="30">
                  <c:v>677.92</c:v>
                </c:pt>
                <c:pt idx="31">
                  <c:v>664.15</c:v>
                </c:pt>
                <c:pt idx="32">
                  <c:v>655.99</c:v>
                </c:pt>
                <c:pt idx="33">
                  <c:v>632.63</c:v>
                </c:pt>
                <c:pt idx="34">
                  <c:v>625.28</c:v>
                </c:pt>
                <c:pt idx="35">
                  <c:v>636.48</c:v>
                </c:pt>
                <c:pt idx="36">
                  <c:v>632.54999999999995</c:v>
                </c:pt>
                <c:pt idx="37">
                  <c:v>596.80999999999995</c:v>
                </c:pt>
                <c:pt idx="38">
                  <c:v>598.69000000000005</c:v>
                </c:pt>
                <c:pt idx="39">
                  <c:v>595.41</c:v>
                </c:pt>
                <c:pt idx="40">
                  <c:v>590.4</c:v>
                </c:pt>
                <c:pt idx="41">
                  <c:v>583.19000000000005</c:v>
                </c:pt>
                <c:pt idx="42">
                  <c:v>563.19000000000005</c:v>
                </c:pt>
                <c:pt idx="43">
                  <c:v>556.54</c:v>
                </c:pt>
                <c:pt idx="44">
                  <c:v>525.52</c:v>
                </c:pt>
                <c:pt idx="45">
                  <c:v>506.18</c:v>
                </c:pt>
                <c:pt idx="46">
                  <c:v>505.37</c:v>
                </c:pt>
                <c:pt idx="47">
                  <c:v>506.69</c:v>
                </c:pt>
                <c:pt idx="48">
                  <c:v>500.4</c:v>
                </c:pt>
                <c:pt idx="49">
                  <c:v>501.76</c:v>
                </c:pt>
                <c:pt idx="50">
                  <c:v>492.59</c:v>
                </c:pt>
                <c:pt idx="51">
                  <c:v>478.1</c:v>
                </c:pt>
                <c:pt idx="52">
                  <c:v>479.41</c:v>
                </c:pt>
                <c:pt idx="53">
                  <c:v>479.18</c:v>
                </c:pt>
                <c:pt idx="54">
                  <c:v>491.05</c:v>
                </c:pt>
                <c:pt idx="55">
                  <c:v>505.52</c:v>
                </c:pt>
                <c:pt idx="56">
                  <c:v>499.14</c:v>
                </c:pt>
                <c:pt idx="57">
                  <c:v>500.61</c:v>
                </c:pt>
                <c:pt idx="58">
                  <c:v>527.92999999999995</c:v>
                </c:pt>
                <c:pt idx="59">
                  <c:v>536.29</c:v>
                </c:pt>
                <c:pt idx="60">
                  <c:v>548.67999999999995</c:v>
                </c:pt>
                <c:pt idx="61">
                  <c:v>560.77</c:v>
                </c:pt>
                <c:pt idx="62">
                  <c:v>563.78</c:v>
                </c:pt>
                <c:pt idx="63">
                  <c:v>586.28</c:v>
                </c:pt>
                <c:pt idx="64">
                  <c:v>595.6</c:v>
                </c:pt>
                <c:pt idx="65">
                  <c:v>619.26</c:v>
                </c:pt>
                <c:pt idx="66">
                  <c:v>609.28</c:v>
                </c:pt>
                <c:pt idx="67">
                  <c:v>600.16</c:v>
                </c:pt>
                <c:pt idx="68">
                  <c:v>575.24</c:v>
                </c:pt>
                <c:pt idx="69">
                  <c:v>538.92999999999995</c:v>
                </c:pt>
                <c:pt idx="70">
                  <c:v>540.61</c:v>
                </c:pt>
                <c:pt idx="71">
                  <c:v>557.13</c:v>
                </c:pt>
                <c:pt idx="72">
                  <c:v>563.79999999999995</c:v>
                </c:pt>
                <c:pt idx="73">
                  <c:v>572.05999999999995</c:v>
                </c:pt>
                <c:pt idx="74">
                  <c:v>570.67999999999995</c:v>
                </c:pt>
                <c:pt idx="75">
                  <c:v>579.80999999999995</c:v>
                </c:pt>
                <c:pt idx="76">
                  <c:v>569.54</c:v>
                </c:pt>
                <c:pt idx="77">
                  <c:v>576.94000000000005</c:v>
                </c:pt>
                <c:pt idx="78">
                  <c:v>578.49</c:v>
                </c:pt>
                <c:pt idx="79">
                  <c:v>566.83000000000004</c:v>
                </c:pt>
                <c:pt idx="80">
                  <c:v>565.42999999999995</c:v>
                </c:pt>
                <c:pt idx="81">
                  <c:v>569.24</c:v>
                </c:pt>
                <c:pt idx="82">
                  <c:v>578.45000000000005</c:v>
                </c:pt>
                <c:pt idx="83">
                  <c:v>589.70000000000005</c:v>
                </c:pt>
                <c:pt idx="84">
                  <c:v>600.57000000000005</c:v>
                </c:pt>
                <c:pt idx="85">
                  <c:v>595.76</c:v>
                </c:pt>
                <c:pt idx="86">
                  <c:v>590.15</c:v>
                </c:pt>
                <c:pt idx="87">
                  <c:v>582.64</c:v>
                </c:pt>
                <c:pt idx="88">
                  <c:v>574.23</c:v>
                </c:pt>
                <c:pt idx="89">
                  <c:v>576.20000000000005</c:v>
                </c:pt>
                <c:pt idx="90">
                  <c:v>570.72</c:v>
                </c:pt>
                <c:pt idx="91">
                  <c:v>566.83000000000004</c:v>
                </c:pt>
                <c:pt idx="92">
                  <c:v>565.88</c:v>
                </c:pt>
                <c:pt idx="93">
                  <c:v>569.03</c:v>
                </c:pt>
                <c:pt idx="94">
                  <c:v>587.77</c:v>
                </c:pt>
                <c:pt idx="95">
                  <c:v>580.79</c:v>
                </c:pt>
                <c:pt idx="96">
                  <c:v>574.6</c:v>
                </c:pt>
                <c:pt idx="97">
                  <c:v>577.91999999999996</c:v>
                </c:pt>
                <c:pt idx="98">
                  <c:v>588.79999999999995</c:v>
                </c:pt>
                <c:pt idx="99">
                  <c:v>599.42999999999995</c:v>
                </c:pt>
                <c:pt idx="100">
                  <c:v>602.59</c:v>
                </c:pt>
                <c:pt idx="101">
                  <c:v>595.29</c:v>
                </c:pt>
                <c:pt idx="102">
                  <c:v>605.38</c:v>
                </c:pt>
                <c:pt idx="103">
                  <c:v>602.22</c:v>
                </c:pt>
                <c:pt idx="104">
                  <c:v>598.14</c:v>
                </c:pt>
                <c:pt idx="105">
                  <c:v>596.83000000000004</c:v>
                </c:pt>
                <c:pt idx="106">
                  <c:v>595.54</c:v>
                </c:pt>
                <c:pt idx="107">
                  <c:v>591.26</c:v>
                </c:pt>
                <c:pt idx="108">
                  <c:v>605</c:v>
                </c:pt>
                <c:pt idx="109">
                  <c:v>602.35</c:v>
                </c:pt>
                <c:pt idx="110">
                  <c:v>608.27</c:v>
                </c:pt>
                <c:pt idx="111">
                  <c:v>608.61</c:v>
                </c:pt>
                <c:pt idx="112">
                  <c:v>602.17999999999995</c:v>
                </c:pt>
                <c:pt idx="113">
                  <c:v>603.83000000000004</c:v>
                </c:pt>
                <c:pt idx="114">
                  <c:v>598.63</c:v>
                </c:pt>
                <c:pt idx="115">
                  <c:v>594.84</c:v>
                </c:pt>
                <c:pt idx="116">
                  <c:v>594.44000000000005</c:v>
                </c:pt>
                <c:pt idx="117">
                  <c:v>596.37</c:v>
                </c:pt>
                <c:pt idx="118">
                  <c:v>586.79</c:v>
                </c:pt>
                <c:pt idx="119">
                  <c:v>586.79</c:v>
                </c:pt>
                <c:pt idx="120">
                  <c:v>597.34</c:v>
                </c:pt>
                <c:pt idx="121">
                  <c:v>619.92999999999995</c:v>
                </c:pt>
                <c:pt idx="122">
                  <c:v>652.53</c:v>
                </c:pt>
                <c:pt idx="123">
                  <c:v>674.3</c:v>
                </c:pt>
                <c:pt idx="124">
                  <c:v>771.34</c:v>
                </c:pt>
                <c:pt idx="125">
                  <c:v>909.89</c:v>
                </c:pt>
                <c:pt idx="126">
                  <c:v>1002.35</c:v>
                </c:pt>
                <c:pt idx="127">
                  <c:v>974.88</c:v>
                </c:pt>
                <c:pt idx="128">
                  <c:v>962.76</c:v>
                </c:pt>
                <c:pt idx="129">
                  <c:v>969.09</c:v>
                </c:pt>
                <c:pt idx="130">
                  <c:v>936.08</c:v>
                </c:pt>
                <c:pt idx="131">
                  <c:v>867.94</c:v>
                </c:pt>
                <c:pt idx="132">
                  <c:v>849</c:v>
                </c:pt>
                <c:pt idx="133">
                  <c:v>803.21</c:v>
                </c:pt>
                <c:pt idx="134">
                  <c:v>778</c:v>
                </c:pt>
                <c:pt idx="135">
                  <c:v>747</c:v>
                </c:pt>
                <c:pt idx="136">
                  <c:v>727.15</c:v>
                </c:pt>
                <c:pt idx="137">
                  <c:v>731</c:v>
                </c:pt>
                <c:pt idx="138">
                  <c:v>694</c:v>
                </c:pt>
                <c:pt idx="139">
                  <c:v>684</c:v>
                </c:pt>
                <c:pt idx="140">
                  <c:v>723</c:v>
                </c:pt>
                <c:pt idx="141">
                  <c:v>729</c:v>
                </c:pt>
                <c:pt idx="142">
                  <c:v>749</c:v>
                </c:pt>
                <c:pt idx="143">
                  <c:v>721</c:v>
                </c:pt>
                <c:pt idx="144">
                  <c:v>731</c:v>
                </c:pt>
                <c:pt idx="145">
                  <c:v>723</c:v>
                </c:pt>
                <c:pt idx="146">
                  <c:v>659</c:v>
                </c:pt>
                <c:pt idx="147">
                  <c:v>643</c:v>
                </c:pt>
                <c:pt idx="148">
                  <c:v>608</c:v>
                </c:pt>
                <c:pt idx="149">
                  <c:v>549</c:v>
                </c:pt>
              </c:numCache>
            </c:numRef>
          </c:val>
          <c:smooth val="0"/>
        </c:ser>
        <c:ser>
          <c:idx val="10"/>
          <c:order val="10"/>
          <c:tx>
            <c:strRef>
              <c:f>'[230829 Анализ Японского рынка.xlsx]Пиловочник хвойный и пиломат'!$M$6</c:f>
              <c:strCache>
                <c:ptCount val="1"/>
                <c:pt idx="0">
                  <c:v>таруки (30х40 мм), ель</c:v>
                </c:pt>
              </c:strCache>
            </c:strRef>
          </c:tx>
          <c:spPr>
            <a:ln w="28575" cap="rnd">
              <a:solidFill>
                <a:schemeClr val="accent5">
                  <a:lumMod val="60000"/>
                </a:schemeClr>
              </a:solidFill>
              <a:round/>
            </a:ln>
            <a:effectLst/>
          </c:spPr>
          <c:marker>
            <c:symbol val="none"/>
          </c:marker>
          <c:cat>
            <c:strRef>
              <c:f>'[230829 Анализ Японского рынка.xlsx]Пиловочник хвойный и пиломат'!$B$9:$B$158</c:f>
              <c:strCache>
                <c:ptCount val="150"/>
                <c:pt idx="0">
                  <c:v>мар.10</c:v>
                </c:pt>
                <c:pt idx="1">
                  <c:v>апр.10</c:v>
                </c:pt>
                <c:pt idx="2">
                  <c:v>май.10</c:v>
                </c:pt>
                <c:pt idx="3">
                  <c:v>июн.10</c:v>
                </c:pt>
                <c:pt idx="4">
                  <c:v>июл.10</c:v>
                </c:pt>
                <c:pt idx="5">
                  <c:v>авг.10</c:v>
                </c:pt>
                <c:pt idx="6">
                  <c:v>сен.10</c:v>
                </c:pt>
                <c:pt idx="7">
                  <c:v>окт.10</c:v>
                </c:pt>
                <c:pt idx="8">
                  <c:v>ноя.10</c:v>
                </c:pt>
                <c:pt idx="9">
                  <c:v>дек.10</c:v>
                </c:pt>
                <c:pt idx="10">
                  <c:v>янв.11</c:v>
                </c:pt>
                <c:pt idx="11">
                  <c:v>фев.11</c:v>
                </c:pt>
                <c:pt idx="12">
                  <c:v>мар.11</c:v>
                </c:pt>
                <c:pt idx="13">
                  <c:v>апр.11</c:v>
                </c:pt>
                <c:pt idx="14">
                  <c:v>май.11</c:v>
                </c:pt>
                <c:pt idx="15">
                  <c:v>июн.11</c:v>
                </c:pt>
                <c:pt idx="16">
                  <c:v>июл.11</c:v>
                </c:pt>
                <c:pt idx="17">
                  <c:v>авг.11</c:v>
                </c:pt>
                <c:pt idx="18">
                  <c:v>сен.11</c:v>
                </c:pt>
                <c:pt idx="19">
                  <c:v>окт.11</c:v>
                </c:pt>
                <c:pt idx="20">
                  <c:v>ноя.11</c:v>
                </c:pt>
                <c:pt idx="21">
                  <c:v>дек.11</c:v>
                </c:pt>
                <c:pt idx="22">
                  <c:v>янв.13</c:v>
                </c:pt>
                <c:pt idx="23">
                  <c:v>фев.13</c:v>
                </c:pt>
                <c:pt idx="24">
                  <c:v>мар.13</c:v>
                </c:pt>
                <c:pt idx="25">
                  <c:v>апр.13</c:v>
                </c:pt>
                <c:pt idx="26">
                  <c:v>май.13</c:v>
                </c:pt>
                <c:pt idx="27">
                  <c:v>июн.13</c:v>
                </c:pt>
                <c:pt idx="28">
                  <c:v>июл.13</c:v>
                </c:pt>
                <c:pt idx="29">
                  <c:v>авг.13</c:v>
                </c:pt>
                <c:pt idx="30">
                  <c:v>сен.13</c:v>
                </c:pt>
                <c:pt idx="31">
                  <c:v>окт.13</c:v>
                </c:pt>
                <c:pt idx="32">
                  <c:v>ноя.13</c:v>
                </c:pt>
                <c:pt idx="33">
                  <c:v>дек.13</c:v>
                </c:pt>
                <c:pt idx="34">
                  <c:v>янв.14</c:v>
                </c:pt>
                <c:pt idx="35">
                  <c:v>фев.14</c:v>
                </c:pt>
                <c:pt idx="36">
                  <c:v>мар.14</c:v>
                </c:pt>
                <c:pt idx="37">
                  <c:v>апр.14</c:v>
                </c:pt>
                <c:pt idx="38">
                  <c:v>май.14</c:v>
                </c:pt>
                <c:pt idx="39">
                  <c:v>июн.14</c:v>
                </c:pt>
                <c:pt idx="40">
                  <c:v>июл.14</c:v>
                </c:pt>
                <c:pt idx="41">
                  <c:v>авг.14</c:v>
                </c:pt>
                <c:pt idx="42">
                  <c:v>сен.14</c:v>
                </c:pt>
                <c:pt idx="43">
                  <c:v>окт.14</c:v>
                </c:pt>
                <c:pt idx="44">
                  <c:v>ноя.14</c:v>
                </c:pt>
                <c:pt idx="45">
                  <c:v>дек.14</c:v>
                </c:pt>
                <c:pt idx="46">
                  <c:v>янв.15</c:v>
                </c:pt>
                <c:pt idx="47">
                  <c:v>фев.15</c:v>
                </c:pt>
                <c:pt idx="48">
                  <c:v>мар.15</c:v>
                </c:pt>
                <c:pt idx="49">
                  <c:v>апр.15</c:v>
                </c:pt>
                <c:pt idx="50">
                  <c:v>май.15</c:v>
                </c:pt>
                <c:pt idx="51">
                  <c:v>июн.15</c:v>
                </c:pt>
                <c:pt idx="52">
                  <c:v>июл.15</c:v>
                </c:pt>
                <c:pt idx="53">
                  <c:v>авг.15</c:v>
                </c:pt>
                <c:pt idx="54">
                  <c:v>сен.15</c:v>
                </c:pt>
                <c:pt idx="55">
                  <c:v>окт.15</c:v>
                </c:pt>
                <c:pt idx="56">
                  <c:v>ноя.15</c:v>
                </c:pt>
                <c:pt idx="57">
                  <c:v>дек.15</c:v>
                </c:pt>
                <c:pt idx="58">
                  <c:v>янв.16</c:v>
                </c:pt>
                <c:pt idx="59">
                  <c:v>фев.16</c:v>
                </c:pt>
                <c:pt idx="60">
                  <c:v>мар.16</c:v>
                </c:pt>
                <c:pt idx="61">
                  <c:v>апр.16</c:v>
                </c:pt>
                <c:pt idx="62">
                  <c:v>май.16</c:v>
                </c:pt>
                <c:pt idx="63">
                  <c:v>июн.16</c:v>
                </c:pt>
                <c:pt idx="64">
                  <c:v>июл.16</c:v>
                </c:pt>
                <c:pt idx="65">
                  <c:v>авг.16</c:v>
                </c:pt>
                <c:pt idx="66">
                  <c:v>сен.16</c:v>
                </c:pt>
                <c:pt idx="67">
                  <c:v>окт.16</c:v>
                </c:pt>
                <c:pt idx="68">
                  <c:v>ноя.16</c:v>
                </c:pt>
                <c:pt idx="69">
                  <c:v>дек.16</c:v>
                </c:pt>
                <c:pt idx="70">
                  <c:v>янв.17</c:v>
                </c:pt>
                <c:pt idx="71">
                  <c:v>фев.17</c:v>
                </c:pt>
                <c:pt idx="72">
                  <c:v>мар.17</c:v>
                </c:pt>
                <c:pt idx="73">
                  <c:v>апр.17</c:v>
                </c:pt>
                <c:pt idx="74">
                  <c:v>май.17</c:v>
                </c:pt>
                <c:pt idx="75">
                  <c:v>июн.17</c:v>
                </c:pt>
                <c:pt idx="76">
                  <c:v>июл.17</c:v>
                </c:pt>
                <c:pt idx="77">
                  <c:v>авг.17</c:v>
                </c:pt>
                <c:pt idx="78">
                  <c:v>сен.17</c:v>
                </c:pt>
                <c:pt idx="79">
                  <c:v>окт.17</c:v>
                </c:pt>
                <c:pt idx="80">
                  <c:v>ноя.17</c:v>
                </c:pt>
                <c:pt idx="81">
                  <c:v>дек.17</c:v>
                </c:pt>
                <c:pt idx="82">
                  <c:v>янв.18</c:v>
                </c:pt>
                <c:pt idx="83">
                  <c:v>фев.18</c:v>
                </c:pt>
                <c:pt idx="84">
                  <c:v>мар.18</c:v>
                </c:pt>
                <c:pt idx="85">
                  <c:v>апр.18</c:v>
                </c:pt>
                <c:pt idx="86">
                  <c:v>май.18</c:v>
                </c:pt>
                <c:pt idx="87">
                  <c:v>июн.18</c:v>
                </c:pt>
                <c:pt idx="88">
                  <c:v>июл.18</c:v>
                </c:pt>
                <c:pt idx="89">
                  <c:v>авг.18</c:v>
                </c:pt>
                <c:pt idx="90">
                  <c:v>сен.18</c:v>
                </c:pt>
                <c:pt idx="91">
                  <c:v>окт.18</c:v>
                </c:pt>
                <c:pt idx="92">
                  <c:v>ноя.18</c:v>
                </c:pt>
                <c:pt idx="93">
                  <c:v>дек.18</c:v>
                </c:pt>
                <c:pt idx="94">
                  <c:v>янв.19</c:v>
                </c:pt>
                <c:pt idx="95">
                  <c:v>фев.19</c:v>
                </c:pt>
                <c:pt idx="96">
                  <c:v>мар.19</c:v>
                </c:pt>
                <c:pt idx="97">
                  <c:v>апр.19</c:v>
                </c:pt>
                <c:pt idx="98">
                  <c:v>май.19</c:v>
                </c:pt>
                <c:pt idx="99">
                  <c:v>июн.19</c:v>
                </c:pt>
                <c:pt idx="100">
                  <c:v>июл.19</c:v>
                </c:pt>
                <c:pt idx="101">
                  <c:v>авг.19</c:v>
                </c:pt>
                <c:pt idx="102">
                  <c:v>сен.19</c:v>
                </c:pt>
                <c:pt idx="103">
                  <c:v>окт.19</c:v>
                </c:pt>
                <c:pt idx="104">
                  <c:v>ноя.19</c:v>
                </c:pt>
                <c:pt idx="105">
                  <c:v>дек.19</c:v>
                </c:pt>
                <c:pt idx="106">
                  <c:v>янв.20</c:v>
                </c:pt>
                <c:pt idx="107">
                  <c:v>фев.20</c:v>
                </c:pt>
                <c:pt idx="108">
                  <c:v>мар.20</c:v>
                </c:pt>
                <c:pt idx="109">
                  <c:v>апр.20</c:v>
                </c:pt>
                <c:pt idx="110">
                  <c:v>май.20</c:v>
                </c:pt>
                <c:pt idx="111">
                  <c:v>июн.20</c:v>
                </c:pt>
                <c:pt idx="112">
                  <c:v>июл.20</c:v>
                </c:pt>
                <c:pt idx="113">
                  <c:v>авг.20</c:v>
                </c:pt>
                <c:pt idx="114">
                  <c:v>сен.20</c:v>
                </c:pt>
                <c:pt idx="115">
                  <c:v>окт.20</c:v>
                </c:pt>
                <c:pt idx="116">
                  <c:v>ноя.20</c:v>
                </c:pt>
                <c:pt idx="117">
                  <c:v>дек.20</c:v>
                </c:pt>
                <c:pt idx="118">
                  <c:v>янв.21</c:v>
                </c:pt>
                <c:pt idx="119">
                  <c:v>фев.21</c:v>
                </c:pt>
                <c:pt idx="120">
                  <c:v>мар.21</c:v>
                </c:pt>
                <c:pt idx="121">
                  <c:v>апр.21</c:v>
                </c:pt>
                <c:pt idx="122">
                  <c:v>май.21</c:v>
                </c:pt>
                <c:pt idx="123">
                  <c:v>июн.21</c:v>
                </c:pt>
                <c:pt idx="124">
                  <c:v>июл.21</c:v>
                </c:pt>
                <c:pt idx="125">
                  <c:v>авг.21</c:v>
                </c:pt>
                <c:pt idx="126">
                  <c:v>сен.21</c:v>
                </c:pt>
                <c:pt idx="127">
                  <c:v>окт.21</c:v>
                </c:pt>
                <c:pt idx="128">
                  <c:v>ноя.21</c:v>
                </c:pt>
                <c:pt idx="129">
                  <c:v>дек.21</c:v>
                </c:pt>
                <c:pt idx="130">
                  <c:v>янв.22</c:v>
                </c:pt>
                <c:pt idx="131">
                  <c:v>фев.22</c:v>
                </c:pt>
                <c:pt idx="132">
                  <c:v>мар.22</c:v>
                </c:pt>
                <c:pt idx="133">
                  <c:v>апр.22</c:v>
                </c:pt>
                <c:pt idx="134">
                  <c:v>май.22</c:v>
                </c:pt>
                <c:pt idx="135">
                  <c:v>июн.22</c:v>
                </c:pt>
                <c:pt idx="136">
                  <c:v>июл.22</c:v>
                </c:pt>
                <c:pt idx="137">
                  <c:v>авг.22</c:v>
                </c:pt>
                <c:pt idx="138">
                  <c:v>сен.22</c:v>
                </c:pt>
                <c:pt idx="139">
                  <c:v>окт.22</c:v>
                </c:pt>
                <c:pt idx="140">
                  <c:v>ноя.22</c:v>
                </c:pt>
                <c:pt idx="141">
                  <c:v>дек.22</c:v>
                </c:pt>
                <c:pt idx="142">
                  <c:v>янв.23</c:v>
                </c:pt>
                <c:pt idx="143">
                  <c:v>фев.23</c:v>
                </c:pt>
                <c:pt idx="144">
                  <c:v>мар.23</c:v>
                </c:pt>
                <c:pt idx="145">
                  <c:v>апр.23</c:v>
                </c:pt>
                <c:pt idx="146">
                  <c:v>май.23</c:v>
                </c:pt>
                <c:pt idx="147">
                  <c:v>июнь, 23</c:v>
                </c:pt>
                <c:pt idx="148">
                  <c:v>июль,23</c:v>
                </c:pt>
                <c:pt idx="149">
                  <c:v>август,23</c:v>
                </c:pt>
              </c:strCache>
            </c:strRef>
          </c:cat>
          <c:val>
            <c:numRef>
              <c:f>'[230829 Анализ Японского рынка.xlsx]Пиловочник хвойный и пиломат'!$M$9:$M$158</c:f>
              <c:numCache>
                <c:formatCode>0</c:formatCode>
                <c:ptCount val="150"/>
                <c:pt idx="0">
                  <c:v>512.14</c:v>
                </c:pt>
                <c:pt idx="1">
                  <c:v>498.19</c:v>
                </c:pt>
                <c:pt idx="2">
                  <c:v>509.95</c:v>
                </c:pt>
                <c:pt idx="3">
                  <c:v>530.69000000000005</c:v>
                </c:pt>
                <c:pt idx="4">
                  <c:v>552.07000000000005</c:v>
                </c:pt>
                <c:pt idx="5">
                  <c:v>570.30999999999995</c:v>
                </c:pt>
                <c:pt idx="6">
                  <c:v>577.91999999999996</c:v>
                </c:pt>
                <c:pt idx="7">
                  <c:v>594.89</c:v>
                </c:pt>
                <c:pt idx="8">
                  <c:v>595.72</c:v>
                </c:pt>
                <c:pt idx="9">
                  <c:v>583.05999999999995</c:v>
                </c:pt>
                <c:pt idx="10">
                  <c:v>598.61</c:v>
                </c:pt>
                <c:pt idx="11">
                  <c:v>603.20000000000005</c:v>
                </c:pt>
                <c:pt idx="12">
                  <c:v>636.98</c:v>
                </c:pt>
                <c:pt idx="13">
                  <c:v>624.29999999999995</c:v>
                </c:pt>
                <c:pt idx="14">
                  <c:v>651.35</c:v>
                </c:pt>
                <c:pt idx="15">
                  <c:v>682.76</c:v>
                </c:pt>
                <c:pt idx="16">
                  <c:v>688.85</c:v>
                </c:pt>
                <c:pt idx="17">
                  <c:v>711.4</c:v>
                </c:pt>
                <c:pt idx="18">
                  <c:v>715.76</c:v>
                </c:pt>
                <c:pt idx="19">
                  <c:v>718.11</c:v>
                </c:pt>
                <c:pt idx="20">
                  <c:v>709.26</c:v>
                </c:pt>
                <c:pt idx="21">
                  <c:v>700.51</c:v>
                </c:pt>
                <c:pt idx="22">
                  <c:v>618.91999999999996</c:v>
                </c:pt>
                <c:pt idx="23">
                  <c:v>588.26</c:v>
                </c:pt>
                <c:pt idx="24">
                  <c:v>581.12</c:v>
                </c:pt>
                <c:pt idx="25">
                  <c:v>564.86</c:v>
                </c:pt>
                <c:pt idx="26">
                  <c:v>595.19000000000005</c:v>
                </c:pt>
                <c:pt idx="27">
                  <c:v>623.78</c:v>
                </c:pt>
                <c:pt idx="28">
                  <c:v>613.58000000000004</c:v>
                </c:pt>
                <c:pt idx="29">
                  <c:v>627.30999999999995</c:v>
                </c:pt>
                <c:pt idx="30">
                  <c:v>617.21</c:v>
                </c:pt>
                <c:pt idx="31">
                  <c:v>613.05999999999995</c:v>
                </c:pt>
                <c:pt idx="32">
                  <c:v>605.53</c:v>
                </c:pt>
                <c:pt idx="33">
                  <c:v>591.16</c:v>
                </c:pt>
                <c:pt idx="34">
                  <c:v>654.13</c:v>
                </c:pt>
                <c:pt idx="35">
                  <c:v>670.75</c:v>
                </c:pt>
                <c:pt idx="36">
                  <c:v>685.41</c:v>
                </c:pt>
                <c:pt idx="37">
                  <c:v>669.1</c:v>
                </c:pt>
                <c:pt idx="38">
                  <c:v>667.39</c:v>
                </c:pt>
                <c:pt idx="39">
                  <c:v>665.93</c:v>
                </c:pt>
                <c:pt idx="40">
                  <c:v>669.12</c:v>
                </c:pt>
                <c:pt idx="41">
                  <c:v>660.94</c:v>
                </c:pt>
                <c:pt idx="42">
                  <c:v>630.82000000000005</c:v>
                </c:pt>
                <c:pt idx="43">
                  <c:v>621.47</c:v>
                </c:pt>
                <c:pt idx="44">
                  <c:v>586.83000000000004</c:v>
                </c:pt>
                <c:pt idx="45">
                  <c:v>567.91</c:v>
                </c:pt>
                <c:pt idx="46">
                  <c:v>564.34</c:v>
                </c:pt>
                <c:pt idx="47">
                  <c:v>565.80999999999995</c:v>
                </c:pt>
                <c:pt idx="48">
                  <c:v>558.79</c:v>
                </c:pt>
                <c:pt idx="49">
                  <c:v>560.29999999999995</c:v>
                </c:pt>
                <c:pt idx="50">
                  <c:v>559.38</c:v>
                </c:pt>
                <c:pt idx="51">
                  <c:v>520.23</c:v>
                </c:pt>
                <c:pt idx="52">
                  <c:v>520.04</c:v>
                </c:pt>
                <c:pt idx="53">
                  <c:v>519.79</c:v>
                </c:pt>
                <c:pt idx="54">
                  <c:v>540.99</c:v>
                </c:pt>
                <c:pt idx="55">
                  <c:v>543.11</c:v>
                </c:pt>
                <c:pt idx="56">
                  <c:v>531.87</c:v>
                </c:pt>
                <c:pt idx="57">
                  <c:v>529.08000000000004</c:v>
                </c:pt>
                <c:pt idx="58">
                  <c:v>553.47</c:v>
                </c:pt>
                <c:pt idx="59">
                  <c:v>562.24</c:v>
                </c:pt>
                <c:pt idx="60">
                  <c:v>575.20000000000005</c:v>
                </c:pt>
                <c:pt idx="61">
                  <c:v>587.9</c:v>
                </c:pt>
                <c:pt idx="62">
                  <c:v>591.05999999999995</c:v>
                </c:pt>
                <c:pt idx="63">
                  <c:v>614.65</c:v>
                </c:pt>
                <c:pt idx="64">
                  <c:v>624.42999999999995</c:v>
                </c:pt>
                <c:pt idx="65">
                  <c:v>651.72</c:v>
                </c:pt>
                <c:pt idx="66">
                  <c:v>638.76</c:v>
                </c:pt>
                <c:pt idx="67">
                  <c:v>629.20000000000005</c:v>
                </c:pt>
                <c:pt idx="68">
                  <c:v>600.25</c:v>
                </c:pt>
                <c:pt idx="69">
                  <c:v>565</c:v>
                </c:pt>
                <c:pt idx="70">
                  <c:v>566.77</c:v>
                </c:pt>
                <c:pt idx="71">
                  <c:v>574.80999999999995</c:v>
                </c:pt>
                <c:pt idx="72">
                  <c:v>576</c:v>
                </c:pt>
                <c:pt idx="73">
                  <c:v>590.23</c:v>
                </c:pt>
                <c:pt idx="74">
                  <c:v>579.29999999999995</c:v>
                </c:pt>
                <c:pt idx="75">
                  <c:v>588.87</c:v>
                </c:pt>
                <c:pt idx="76">
                  <c:v>578.44000000000005</c:v>
                </c:pt>
                <c:pt idx="77">
                  <c:v>585.96</c:v>
                </c:pt>
                <c:pt idx="78">
                  <c:v>587.53</c:v>
                </c:pt>
                <c:pt idx="79">
                  <c:v>575.69000000000005</c:v>
                </c:pt>
                <c:pt idx="80">
                  <c:v>574.27</c:v>
                </c:pt>
                <c:pt idx="81">
                  <c:v>578.14</c:v>
                </c:pt>
                <c:pt idx="82">
                  <c:v>587.49</c:v>
                </c:pt>
                <c:pt idx="83">
                  <c:v>598.91</c:v>
                </c:pt>
                <c:pt idx="84">
                  <c:v>609.96</c:v>
                </c:pt>
                <c:pt idx="85">
                  <c:v>605.07000000000005</c:v>
                </c:pt>
                <c:pt idx="86">
                  <c:v>590.15</c:v>
                </c:pt>
                <c:pt idx="87">
                  <c:v>591.75</c:v>
                </c:pt>
                <c:pt idx="88">
                  <c:v>583.21</c:v>
                </c:pt>
                <c:pt idx="89">
                  <c:v>585.20000000000005</c:v>
                </c:pt>
                <c:pt idx="90">
                  <c:v>579.63</c:v>
                </c:pt>
                <c:pt idx="91">
                  <c:v>575.69000000000005</c:v>
                </c:pt>
                <c:pt idx="92">
                  <c:v>574.72</c:v>
                </c:pt>
                <c:pt idx="93">
                  <c:v>577.91999999999996</c:v>
                </c:pt>
                <c:pt idx="94">
                  <c:v>596.95000000000005</c:v>
                </c:pt>
                <c:pt idx="95">
                  <c:v>598.94000000000005</c:v>
                </c:pt>
                <c:pt idx="96">
                  <c:v>592.54999999999995</c:v>
                </c:pt>
                <c:pt idx="97">
                  <c:v>593.67999999999995</c:v>
                </c:pt>
                <c:pt idx="98">
                  <c:v>597.86</c:v>
                </c:pt>
                <c:pt idx="99">
                  <c:v>608.66</c:v>
                </c:pt>
                <c:pt idx="100">
                  <c:v>611.86</c:v>
                </c:pt>
                <c:pt idx="101">
                  <c:v>604.45000000000005</c:v>
                </c:pt>
                <c:pt idx="102">
                  <c:v>614.70000000000005</c:v>
                </c:pt>
                <c:pt idx="103">
                  <c:v>611.49</c:v>
                </c:pt>
                <c:pt idx="104">
                  <c:v>606.85</c:v>
                </c:pt>
                <c:pt idx="105">
                  <c:v>606.01</c:v>
                </c:pt>
                <c:pt idx="106">
                  <c:v>604.70000000000005</c:v>
                </c:pt>
                <c:pt idx="107">
                  <c:v>600.36</c:v>
                </c:pt>
                <c:pt idx="108">
                  <c:v>614.30999999999995</c:v>
                </c:pt>
                <c:pt idx="109">
                  <c:v>611.61</c:v>
                </c:pt>
                <c:pt idx="110">
                  <c:v>617.63</c:v>
                </c:pt>
                <c:pt idx="111">
                  <c:v>617.98</c:v>
                </c:pt>
                <c:pt idx="112">
                  <c:v>621</c:v>
                </c:pt>
                <c:pt idx="113">
                  <c:v>622.70000000000005</c:v>
                </c:pt>
                <c:pt idx="114">
                  <c:v>627.14</c:v>
                </c:pt>
                <c:pt idx="115">
                  <c:v>626.5</c:v>
                </c:pt>
                <c:pt idx="116">
                  <c:v>632.79</c:v>
                </c:pt>
                <c:pt idx="117">
                  <c:v>634.85</c:v>
                </c:pt>
                <c:pt idx="118">
                  <c:v>624.65</c:v>
                </c:pt>
                <c:pt idx="119">
                  <c:v>624.65</c:v>
                </c:pt>
                <c:pt idx="120">
                  <c:v>620.47</c:v>
                </c:pt>
                <c:pt idx="121">
                  <c:v>631.4</c:v>
                </c:pt>
                <c:pt idx="122">
                  <c:v>737.97</c:v>
                </c:pt>
                <c:pt idx="123">
                  <c:v>805.75</c:v>
                </c:pt>
                <c:pt idx="124">
                  <c:v>930.05</c:v>
                </c:pt>
                <c:pt idx="125">
                  <c:v>1046.48</c:v>
                </c:pt>
                <c:pt idx="126">
                  <c:v>1093.48</c:v>
                </c:pt>
                <c:pt idx="127">
                  <c:v>1063.51</c:v>
                </c:pt>
                <c:pt idx="128">
                  <c:v>1050.28</c:v>
                </c:pt>
                <c:pt idx="129">
                  <c:v>1057.18</c:v>
                </c:pt>
                <c:pt idx="130">
                  <c:v>1044.96</c:v>
                </c:pt>
                <c:pt idx="131">
                  <c:v>1041.53</c:v>
                </c:pt>
                <c:pt idx="132">
                  <c:v>1018</c:v>
                </c:pt>
                <c:pt idx="133">
                  <c:v>963.86</c:v>
                </c:pt>
                <c:pt idx="134">
                  <c:v>933</c:v>
                </c:pt>
                <c:pt idx="135">
                  <c:v>896</c:v>
                </c:pt>
                <c:pt idx="136">
                  <c:v>872.58</c:v>
                </c:pt>
                <c:pt idx="137">
                  <c:v>877</c:v>
                </c:pt>
                <c:pt idx="138">
                  <c:v>798</c:v>
                </c:pt>
                <c:pt idx="139">
                  <c:v>752</c:v>
                </c:pt>
                <c:pt idx="140">
                  <c:v>795</c:v>
                </c:pt>
                <c:pt idx="141">
                  <c:v>802</c:v>
                </c:pt>
                <c:pt idx="142">
                  <c:v>826</c:v>
                </c:pt>
                <c:pt idx="143">
                  <c:v>781</c:v>
                </c:pt>
                <c:pt idx="144">
                  <c:v>791</c:v>
                </c:pt>
                <c:pt idx="145">
                  <c:v>783</c:v>
                </c:pt>
                <c:pt idx="146">
                  <c:v>752</c:v>
                </c:pt>
                <c:pt idx="147">
                  <c:v>734</c:v>
                </c:pt>
                <c:pt idx="148">
                  <c:v>751</c:v>
                </c:pt>
                <c:pt idx="149">
                  <c:v>720</c:v>
                </c:pt>
              </c:numCache>
            </c:numRef>
          </c:val>
          <c:smooth val="0"/>
        </c:ser>
        <c:ser>
          <c:idx val="11"/>
          <c:order val="11"/>
          <c:tx>
            <c:strRef>
              <c:f>'[230829 Анализ Японского рынка.xlsx]Пиловочник хвойный и пиломат'!$N$6</c:f>
              <c:strCache>
                <c:ptCount val="1"/>
                <c:pt idx="0">
                  <c:v>санги (24х48 мм), лиственница</c:v>
                </c:pt>
              </c:strCache>
            </c:strRef>
          </c:tx>
          <c:spPr>
            <a:ln w="28575" cap="rnd">
              <a:solidFill>
                <a:schemeClr val="accent6">
                  <a:lumMod val="60000"/>
                </a:schemeClr>
              </a:solidFill>
              <a:round/>
            </a:ln>
            <a:effectLst/>
          </c:spPr>
          <c:marker>
            <c:symbol val="none"/>
          </c:marker>
          <c:cat>
            <c:strRef>
              <c:f>'[230829 Анализ Японского рынка.xlsx]Пиловочник хвойный и пиломат'!$B$9:$B$158</c:f>
              <c:strCache>
                <c:ptCount val="150"/>
                <c:pt idx="0">
                  <c:v>мар.10</c:v>
                </c:pt>
                <c:pt idx="1">
                  <c:v>апр.10</c:v>
                </c:pt>
                <c:pt idx="2">
                  <c:v>май.10</c:v>
                </c:pt>
                <c:pt idx="3">
                  <c:v>июн.10</c:v>
                </c:pt>
                <c:pt idx="4">
                  <c:v>июл.10</c:v>
                </c:pt>
                <c:pt idx="5">
                  <c:v>авг.10</c:v>
                </c:pt>
                <c:pt idx="6">
                  <c:v>сен.10</c:v>
                </c:pt>
                <c:pt idx="7">
                  <c:v>окт.10</c:v>
                </c:pt>
                <c:pt idx="8">
                  <c:v>ноя.10</c:v>
                </c:pt>
                <c:pt idx="9">
                  <c:v>дек.10</c:v>
                </c:pt>
                <c:pt idx="10">
                  <c:v>янв.11</c:v>
                </c:pt>
                <c:pt idx="11">
                  <c:v>фев.11</c:v>
                </c:pt>
                <c:pt idx="12">
                  <c:v>мар.11</c:v>
                </c:pt>
                <c:pt idx="13">
                  <c:v>апр.11</c:v>
                </c:pt>
                <c:pt idx="14">
                  <c:v>май.11</c:v>
                </c:pt>
                <c:pt idx="15">
                  <c:v>июн.11</c:v>
                </c:pt>
                <c:pt idx="16">
                  <c:v>июл.11</c:v>
                </c:pt>
                <c:pt idx="17">
                  <c:v>авг.11</c:v>
                </c:pt>
                <c:pt idx="18">
                  <c:v>сен.11</c:v>
                </c:pt>
                <c:pt idx="19">
                  <c:v>окт.11</c:v>
                </c:pt>
                <c:pt idx="20">
                  <c:v>ноя.11</c:v>
                </c:pt>
                <c:pt idx="21">
                  <c:v>дек.11</c:v>
                </c:pt>
                <c:pt idx="22">
                  <c:v>янв.13</c:v>
                </c:pt>
                <c:pt idx="23">
                  <c:v>фев.13</c:v>
                </c:pt>
                <c:pt idx="24">
                  <c:v>мар.13</c:v>
                </c:pt>
                <c:pt idx="25">
                  <c:v>апр.13</c:v>
                </c:pt>
                <c:pt idx="26">
                  <c:v>май.13</c:v>
                </c:pt>
                <c:pt idx="27">
                  <c:v>июн.13</c:v>
                </c:pt>
                <c:pt idx="28">
                  <c:v>июл.13</c:v>
                </c:pt>
                <c:pt idx="29">
                  <c:v>авг.13</c:v>
                </c:pt>
                <c:pt idx="30">
                  <c:v>сен.13</c:v>
                </c:pt>
                <c:pt idx="31">
                  <c:v>окт.13</c:v>
                </c:pt>
                <c:pt idx="32">
                  <c:v>ноя.13</c:v>
                </c:pt>
                <c:pt idx="33">
                  <c:v>дек.13</c:v>
                </c:pt>
                <c:pt idx="34">
                  <c:v>янв.14</c:v>
                </c:pt>
                <c:pt idx="35">
                  <c:v>фев.14</c:v>
                </c:pt>
                <c:pt idx="36">
                  <c:v>мар.14</c:v>
                </c:pt>
                <c:pt idx="37">
                  <c:v>апр.14</c:v>
                </c:pt>
                <c:pt idx="38">
                  <c:v>май.14</c:v>
                </c:pt>
                <c:pt idx="39">
                  <c:v>июн.14</c:v>
                </c:pt>
                <c:pt idx="40">
                  <c:v>июл.14</c:v>
                </c:pt>
                <c:pt idx="41">
                  <c:v>авг.14</c:v>
                </c:pt>
                <c:pt idx="42">
                  <c:v>сен.14</c:v>
                </c:pt>
                <c:pt idx="43">
                  <c:v>окт.14</c:v>
                </c:pt>
                <c:pt idx="44">
                  <c:v>ноя.14</c:v>
                </c:pt>
                <c:pt idx="45">
                  <c:v>дек.14</c:v>
                </c:pt>
                <c:pt idx="46">
                  <c:v>янв.15</c:v>
                </c:pt>
                <c:pt idx="47">
                  <c:v>фев.15</c:v>
                </c:pt>
                <c:pt idx="48">
                  <c:v>мар.15</c:v>
                </c:pt>
                <c:pt idx="49">
                  <c:v>апр.15</c:v>
                </c:pt>
                <c:pt idx="50">
                  <c:v>май.15</c:v>
                </c:pt>
                <c:pt idx="51">
                  <c:v>июн.15</c:v>
                </c:pt>
                <c:pt idx="52">
                  <c:v>июл.15</c:v>
                </c:pt>
                <c:pt idx="53">
                  <c:v>авг.15</c:v>
                </c:pt>
                <c:pt idx="54">
                  <c:v>сен.15</c:v>
                </c:pt>
                <c:pt idx="55">
                  <c:v>окт.15</c:v>
                </c:pt>
                <c:pt idx="56">
                  <c:v>ноя.15</c:v>
                </c:pt>
                <c:pt idx="57">
                  <c:v>дек.15</c:v>
                </c:pt>
                <c:pt idx="58">
                  <c:v>янв.16</c:v>
                </c:pt>
                <c:pt idx="59">
                  <c:v>фев.16</c:v>
                </c:pt>
                <c:pt idx="60">
                  <c:v>мар.16</c:v>
                </c:pt>
                <c:pt idx="61">
                  <c:v>апр.16</c:v>
                </c:pt>
                <c:pt idx="62">
                  <c:v>май.16</c:v>
                </c:pt>
                <c:pt idx="63">
                  <c:v>июн.16</c:v>
                </c:pt>
                <c:pt idx="64">
                  <c:v>июл.16</c:v>
                </c:pt>
                <c:pt idx="65">
                  <c:v>авг.16</c:v>
                </c:pt>
                <c:pt idx="66">
                  <c:v>сен.16</c:v>
                </c:pt>
                <c:pt idx="67">
                  <c:v>окт.16</c:v>
                </c:pt>
                <c:pt idx="68">
                  <c:v>ноя.16</c:v>
                </c:pt>
                <c:pt idx="69">
                  <c:v>дек.16</c:v>
                </c:pt>
                <c:pt idx="70">
                  <c:v>янв.17</c:v>
                </c:pt>
                <c:pt idx="71">
                  <c:v>фев.17</c:v>
                </c:pt>
                <c:pt idx="72">
                  <c:v>мар.17</c:v>
                </c:pt>
                <c:pt idx="73">
                  <c:v>апр.17</c:v>
                </c:pt>
                <c:pt idx="74">
                  <c:v>май.17</c:v>
                </c:pt>
                <c:pt idx="75">
                  <c:v>июн.17</c:v>
                </c:pt>
                <c:pt idx="76">
                  <c:v>июл.17</c:v>
                </c:pt>
                <c:pt idx="77">
                  <c:v>авг.17</c:v>
                </c:pt>
                <c:pt idx="78">
                  <c:v>сен.17</c:v>
                </c:pt>
                <c:pt idx="79">
                  <c:v>окт.17</c:v>
                </c:pt>
                <c:pt idx="80">
                  <c:v>ноя.17</c:v>
                </c:pt>
                <c:pt idx="81">
                  <c:v>дек.17</c:v>
                </c:pt>
                <c:pt idx="82">
                  <c:v>янв.18</c:v>
                </c:pt>
                <c:pt idx="83">
                  <c:v>фев.18</c:v>
                </c:pt>
                <c:pt idx="84">
                  <c:v>мар.18</c:v>
                </c:pt>
                <c:pt idx="85">
                  <c:v>апр.18</c:v>
                </c:pt>
                <c:pt idx="86">
                  <c:v>май.18</c:v>
                </c:pt>
                <c:pt idx="87">
                  <c:v>июн.18</c:v>
                </c:pt>
                <c:pt idx="88">
                  <c:v>июл.18</c:v>
                </c:pt>
                <c:pt idx="89">
                  <c:v>авг.18</c:v>
                </c:pt>
                <c:pt idx="90">
                  <c:v>сен.18</c:v>
                </c:pt>
                <c:pt idx="91">
                  <c:v>окт.18</c:v>
                </c:pt>
                <c:pt idx="92">
                  <c:v>ноя.18</c:v>
                </c:pt>
                <c:pt idx="93">
                  <c:v>дек.18</c:v>
                </c:pt>
                <c:pt idx="94">
                  <c:v>янв.19</c:v>
                </c:pt>
                <c:pt idx="95">
                  <c:v>фев.19</c:v>
                </c:pt>
                <c:pt idx="96">
                  <c:v>мар.19</c:v>
                </c:pt>
                <c:pt idx="97">
                  <c:v>апр.19</c:v>
                </c:pt>
                <c:pt idx="98">
                  <c:v>май.19</c:v>
                </c:pt>
                <c:pt idx="99">
                  <c:v>июн.19</c:v>
                </c:pt>
                <c:pt idx="100">
                  <c:v>июл.19</c:v>
                </c:pt>
                <c:pt idx="101">
                  <c:v>авг.19</c:v>
                </c:pt>
                <c:pt idx="102">
                  <c:v>сен.19</c:v>
                </c:pt>
                <c:pt idx="103">
                  <c:v>окт.19</c:v>
                </c:pt>
                <c:pt idx="104">
                  <c:v>ноя.19</c:v>
                </c:pt>
                <c:pt idx="105">
                  <c:v>дек.19</c:v>
                </c:pt>
                <c:pt idx="106">
                  <c:v>янв.20</c:v>
                </c:pt>
                <c:pt idx="107">
                  <c:v>фев.20</c:v>
                </c:pt>
                <c:pt idx="108">
                  <c:v>мар.20</c:v>
                </c:pt>
                <c:pt idx="109">
                  <c:v>апр.20</c:v>
                </c:pt>
                <c:pt idx="110">
                  <c:v>май.20</c:v>
                </c:pt>
                <c:pt idx="111">
                  <c:v>июн.20</c:v>
                </c:pt>
                <c:pt idx="112">
                  <c:v>июл.20</c:v>
                </c:pt>
                <c:pt idx="113">
                  <c:v>авг.20</c:v>
                </c:pt>
                <c:pt idx="114">
                  <c:v>сен.20</c:v>
                </c:pt>
                <c:pt idx="115">
                  <c:v>окт.20</c:v>
                </c:pt>
                <c:pt idx="116">
                  <c:v>ноя.20</c:v>
                </c:pt>
                <c:pt idx="117">
                  <c:v>дек.20</c:v>
                </c:pt>
                <c:pt idx="118">
                  <c:v>янв.21</c:v>
                </c:pt>
                <c:pt idx="119">
                  <c:v>фев.21</c:v>
                </c:pt>
                <c:pt idx="120">
                  <c:v>мар.21</c:v>
                </c:pt>
                <c:pt idx="121">
                  <c:v>апр.21</c:v>
                </c:pt>
                <c:pt idx="122">
                  <c:v>май.21</c:v>
                </c:pt>
                <c:pt idx="123">
                  <c:v>июн.21</c:v>
                </c:pt>
                <c:pt idx="124">
                  <c:v>июл.21</c:v>
                </c:pt>
                <c:pt idx="125">
                  <c:v>авг.21</c:v>
                </c:pt>
                <c:pt idx="126">
                  <c:v>сен.21</c:v>
                </c:pt>
                <c:pt idx="127">
                  <c:v>окт.21</c:v>
                </c:pt>
                <c:pt idx="128">
                  <c:v>ноя.21</c:v>
                </c:pt>
                <c:pt idx="129">
                  <c:v>дек.21</c:v>
                </c:pt>
                <c:pt idx="130">
                  <c:v>янв.22</c:v>
                </c:pt>
                <c:pt idx="131">
                  <c:v>фев.22</c:v>
                </c:pt>
                <c:pt idx="132">
                  <c:v>мар.22</c:v>
                </c:pt>
                <c:pt idx="133">
                  <c:v>апр.22</c:v>
                </c:pt>
                <c:pt idx="134">
                  <c:v>май.22</c:v>
                </c:pt>
                <c:pt idx="135">
                  <c:v>июн.22</c:v>
                </c:pt>
                <c:pt idx="136">
                  <c:v>июл.22</c:v>
                </c:pt>
                <c:pt idx="137">
                  <c:v>авг.22</c:v>
                </c:pt>
                <c:pt idx="138">
                  <c:v>сен.22</c:v>
                </c:pt>
                <c:pt idx="139">
                  <c:v>окт.22</c:v>
                </c:pt>
                <c:pt idx="140">
                  <c:v>ноя.22</c:v>
                </c:pt>
                <c:pt idx="141">
                  <c:v>дек.22</c:v>
                </c:pt>
                <c:pt idx="142">
                  <c:v>янв.23</c:v>
                </c:pt>
                <c:pt idx="143">
                  <c:v>фев.23</c:v>
                </c:pt>
                <c:pt idx="144">
                  <c:v>мар.23</c:v>
                </c:pt>
                <c:pt idx="145">
                  <c:v>апр.23</c:v>
                </c:pt>
                <c:pt idx="146">
                  <c:v>май.23</c:v>
                </c:pt>
                <c:pt idx="147">
                  <c:v>июнь, 23</c:v>
                </c:pt>
                <c:pt idx="148">
                  <c:v>июль,23</c:v>
                </c:pt>
                <c:pt idx="149">
                  <c:v>август,23</c:v>
                </c:pt>
              </c:strCache>
            </c:strRef>
          </c:cat>
          <c:val>
            <c:numRef>
              <c:f>'[230829 Анализ Японского рынка.xlsx]Пиловочник хвойный и пиломат'!$N$9:$N$158</c:f>
              <c:numCache>
                <c:formatCode>0</c:formatCode>
                <c:ptCount val="150"/>
                <c:pt idx="0">
                  <c:v>478.74</c:v>
                </c:pt>
                <c:pt idx="1">
                  <c:v>465.7</c:v>
                </c:pt>
                <c:pt idx="2">
                  <c:v>466.43</c:v>
                </c:pt>
                <c:pt idx="3">
                  <c:v>471.69</c:v>
                </c:pt>
                <c:pt idx="4">
                  <c:v>484.47</c:v>
                </c:pt>
                <c:pt idx="5">
                  <c:v>500.47</c:v>
                </c:pt>
                <c:pt idx="6">
                  <c:v>507.15</c:v>
                </c:pt>
                <c:pt idx="7">
                  <c:v>522.04999999999995</c:v>
                </c:pt>
                <c:pt idx="8">
                  <c:v>522.77</c:v>
                </c:pt>
                <c:pt idx="9">
                  <c:v>511.66</c:v>
                </c:pt>
                <c:pt idx="10">
                  <c:v>529.96</c:v>
                </c:pt>
                <c:pt idx="11">
                  <c:v>495.19</c:v>
                </c:pt>
                <c:pt idx="12">
                  <c:v>496.17</c:v>
                </c:pt>
                <c:pt idx="13">
                  <c:v>475.72</c:v>
                </c:pt>
                <c:pt idx="14">
                  <c:v>491.59</c:v>
                </c:pt>
                <c:pt idx="15">
                  <c:v>521.38</c:v>
                </c:pt>
                <c:pt idx="16">
                  <c:v>526.03</c:v>
                </c:pt>
                <c:pt idx="17">
                  <c:v>532.85</c:v>
                </c:pt>
                <c:pt idx="18">
                  <c:v>533.55999999999995</c:v>
                </c:pt>
                <c:pt idx="19">
                  <c:v>532.69000000000005</c:v>
                </c:pt>
                <c:pt idx="20">
                  <c:v>515.82000000000005</c:v>
                </c:pt>
                <c:pt idx="21">
                  <c:v>514.12</c:v>
                </c:pt>
                <c:pt idx="22">
                  <c:v>407.6</c:v>
                </c:pt>
                <c:pt idx="23">
                  <c:v>385.05</c:v>
                </c:pt>
                <c:pt idx="24">
                  <c:v>388.24</c:v>
                </c:pt>
                <c:pt idx="25">
                  <c:v>380</c:v>
                </c:pt>
                <c:pt idx="26">
                  <c:v>366.95</c:v>
                </c:pt>
                <c:pt idx="27">
                  <c:v>378.36</c:v>
                </c:pt>
                <c:pt idx="28">
                  <c:v>372.17</c:v>
                </c:pt>
                <c:pt idx="29">
                  <c:v>380.5</c:v>
                </c:pt>
                <c:pt idx="30">
                  <c:v>374.38</c:v>
                </c:pt>
                <c:pt idx="31">
                  <c:v>378.05</c:v>
                </c:pt>
                <c:pt idx="32">
                  <c:v>373.41</c:v>
                </c:pt>
                <c:pt idx="33">
                  <c:v>360.11</c:v>
                </c:pt>
                <c:pt idx="34">
                  <c:v>355.93</c:v>
                </c:pt>
                <c:pt idx="35">
                  <c:v>362.3</c:v>
                </c:pt>
                <c:pt idx="36">
                  <c:v>370.16</c:v>
                </c:pt>
                <c:pt idx="37">
                  <c:v>378.23</c:v>
                </c:pt>
                <c:pt idx="38">
                  <c:v>382.77</c:v>
                </c:pt>
                <c:pt idx="39">
                  <c:v>381.93</c:v>
                </c:pt>
                <c:pt idx="40">
                  <c:v>383.76</c:v>
                </c:pt>
                <c:pt idx="41">
                  <c:v>379.07</c:v>
                </c:pt>
                <c:pt idx="42">
                  <c:v>366.07</c:v>
                </c:pt>
                <c:pt idx="43">
                  <c:v>361.75</c:v>
                </c:pt>
                <c:pt idx="44">
                  <c:v>341.59</c:v>
                </c:pt>
                <c:pt idx="45">
                  <c:v>330.58</c:v>
                </c:pt>
                <c:pt idx="46">
                  <c:v>328.49</c:v>
                </c:pt>
                <c:pt idx="47">
                  <c:v>329.35</c:v>
                </c:pt>
                <c:pt idx="48">
                  <c:v>325.26</c:v>
                </c:pt>
                <c:pt idx="49">
                  <c:v>326.14</c:v>
                </c:pt>
                <c:pt idx="50">
                  <c:v>325.61</c:v>
                </c:pt>
                <c:pt idx="51">
                  <c:v>316.02999999999997</c:v>
                </c:pt>
                <c:pt idx="52">
                  <c:v>316.89999999999998</c:v>
                </c:pt>
                <c:pt idx="53">
                  <c:v>316.75</c:v>
                </c:pt>
                <c:pt idx="54">
                  <c:v>324.58999999999997</c:v>
                </c:pt>
                <c:pt idx="55">
                  <c:v>325.86</c:v>
                </c:pt>
                <c:pt idx="56">
                  <c:v>319.12</c:v>
                </c:pt>
                <c:pt idx="57">
                  <c:v>317.45</c:v>
                </c:pt>
                <c:pt idx="58">
                  <c:v>332.08</c:v>
                </c:pt>
                <c:pt idx="59">
                  <c:v>337.34</c:v>
                </c:pt>
                <c:pt idx="60">
                  <c:v>345.12</c:v>
                </c:pt>
                <c:pt idx="61">
                  <c:v>352.74</c:v>
                </c:pt>
                <c:pt idx="62">
                  <c:v>354.63</c:v>
                </c:pt>
                <c:pt idx="63">
                  <c:v>368.79</c:v>
                </c:pt>
                <c:pt idx="64">
                  <c:v>374.65</c:v>
                </c:pt>
                <c:pt idx="65">
                  <c:v>389.54</c:v>
                </c:pt>
                <c:pt idx="66">
                  <c:v>383.26</c:v>
                </c:pt>
                <c:pt idx="67">
                  <c:v>377.52</c:v>
                </c:pt>
                <c:pt idx="68">
                  <c:v>360.14</c:v>
                </c:pt>
                <c:pt idx="69">
                  <c:v>339</c:v>
                </c:pt>
                <c:pt idx="70">
                  <c:v>340.06</c:v>
                </c:pt>
                <c:pt idx="71">
                  <c:v>344.89</c:v>
                </c:pt>
                <c:pt idx="72">
                  <c:v>345.6</c:v>
                </c:pt>
                <c:pt idx="73">
                  <c:v>354.13</c:v>
                </c:pt>
                <c:pt idx="74">
                  <c:v>347.58</c:v>
                </c:pt>
                <c:pt idx="75">
                  <c:v>353.32</c:v>
                </c:pt>
                <c:pt idx="76">
                  <c:v>347.06</c:v>
                </c:pt>
                <c:pt idx="77">
                  <c:v>351.57</c:v>
                </c:pt>
                <c:pt idx="78">
                  <c:v>352.52</c:v>
                </c:pt>
                <c:pt idx="79">
                  <c:v>345.41</c:v>
                </c:pt>
                <c:pt idx="80">
                  <c:v>344.56</c:v>
                </c:pt>
                <c:pt idx="81">
                  <c:v>346.88</c:v>
                </c:pt>
                <c:pt idx="82">
                  <c:v>352.49</c:v>
                </c:pt>
                <c:pt idx="83">
                  <c:v>359.35</c:v>
                </c:pt>
                <c:pt idx="84">
                  <c:v>365.97</c:v>
                </c:pt>
                <c:pt idx="85">
                  <c:v>363.04</c:v>
                </c:pt>
                <c:pt idx="86">
                  <c:v>354.09</c:v>
                </c:pt>
                <c:pt idx="87">
                  <c:v>355.05</c:v>
                </c:pt>
                <c:pt idx="88">
                  <c:v>349.92</c:v>
                </c:pt>
                <c:pt idx="89">
                  <c:v>351.12</c:v>
                </c:pt>
                <c:pt idx="90">
                  <c:v>347.78</c:v>
                </c:pt>
                <c:pt idx="91">
                  <c:v>345.41</c:v>
                </c:pt>
                <c:pt idx="92">
                  <c:v>344.83</c:v>
                </c:pt>
                <c:pt idx="93">
                  <c:v>346.75</c:v>
                </c:pt>
                <c:pt idx="94">
                  <c:v>358.17</c:v>
                </c:pt>
                <c:pt idx="95">
                  <c:v>353.92</c:v>
                </c:pt>
                <c:pt idx="96">
                  <c:v>350.14</c:v>
                </c:pt>
                <c:pt idx="97">
                  <c:v>350.81</c:v>
                </c:pt>
                <c:pt idx="98">
                  <c:v>353.28</c:v>
                </c:pt>
                <c:pt idx="99">
                  <c:v>359.66</c:v>
                </c:pt>
                <c:pt idx="100">
                  <c:v>361.55</c:v>
                </c:pt>
                <c:pt idx="101">
                  <c:v>357.18</c:v>
                </c:pt>
                <c:pt idx="102">
                  <c:v>363.18</c:v>
                </c:pt>
                <c:pt idx="103">
                  <c:v>361.33</c:v>
                </c:pt>
                <c:pt idx="104">
                  <c:v>358.89</c:v>
                </c:pt>
                <c:pt idx="105">
                  <c:v>358.1</c:v>
                </c:pt>
                <c:pt idx="106">
                  <c:v>357.33</c:v>
                </c:pt>
                <c:pt idx="107">
                  <c:v>354.76</c:v>
                </c:pt>
                <c:pt idx="108">
                  <c:v>363</c:v>
                </c:pt>
                <c:pt idx="109">
                  <c:v>361.41</c:v>
                </c:pt>
                <c:pt idx="110">
                  <c:v>364.96</c:v>
                </c:pt>
                <c:pt idx="111">
                  <c:v>365.17</c:v>
                </c:pt>
                <c:pt idx="112">
                  <c:v>366.96</c:v>
                </c:pt>
                <c:pt idx="113">
                  <c:v>367.96</c:v>
                </c:pt>
                <c:pt idx="114">
                  <c:v>370.58</c:v>
                </c:pt>
                <c:pt idx="115">
                  <c:v>370.2</c:v>
                </c:pt>
                <c:pt idx="116">
                  <c:v>373.92</c:v>
                </c:pt>
                <c:pt idx="117">
                  <c:v>375.14</c:v>
                </c:pt>
                <c:pt idx="118">
                  <c:v>378.57</c:v>
                </c:pt>
                <c:pt idx="119">
                  <c:v>378.57</c:v>
                </c:pt>
                <c:pt idx="120">
                  <c:v>373.58</c:v>
                </c:pt>
                <c:pt idx="121">
                  <c:v>377.56</c:v>
                </c:pt>
                <c:pt idx="122">
                  <c:v>429.95</c:v>
                </c:pt>
                <c:pt idx="123">
                  <c:v>474.11</c:v>
                </c:pt>
                <c:pt idx="124">
                  <c:v>567.11</c:v>
                </c:pt>
                <c:pt idx="125">
                  <c:v>682.46</c:v>
                </c:pt>
                <c:pt idx="126">
                  <c:v>728.98</c:v>
                </c:pt>
                <c:pt idx="127">
                  <c:v>709</c:v>
                </c:pt>
                <c:pt idx="128">
                  <c:v>700.19</c:v>
                </c:pt>
                <c:pt idx="129">
                  <c:v>704.79</c:v>
                </c:pt>
                <c:pt idx="130">
                  <c:v>696.64</c:v>
                </c:pt>
                <c:pt idx="131">
                  <c:v>694.35</c:v>
                </c:pt>
                <c:pt idx="132">
                  <c:v>679</c:v>
                </c:pt>
                <c:pt idx="133">
                  <c:v>642.57000000000005</c:v>
                </c:pt>
                <c:pt idx="134">
                  <c:v>622</c:v>
                </c:pt>
                <c:pt idx="135">
                  <c:v>597</c:v>
                </c:pt>
                <c:pt idx="136">
                  <c:v>581.73</c:v>
                </c:pt>
                <c:pt idx="137">
                  <c:v>585</c:v>
                </c:pt>
                <c:pt idx="138">
                  <c:v>486</c:v>
                </c:pt>
                <c:pt idx="139">
                  <c:v>444</c:v>
                </c:pt>
                <c:pt idx="140">
                  <c:v>470</c:v>
                </c:pt>
                <c:pt idx="141">
                  <c:v>474</c:v>
                </c:pt>
                <c:pt idx="142">
                  <c:v>502</c:v>
                </c:pt>
                <c:pt idx="143">
                  <c:v>483</c:v>
                </c:pt>
                <c:pt idx="144">
                  <c:v>490</c:v>
                </c:pt>
                <c:pt idx="145">
                  <c:v>485</c:v>
                </c:pt>
                <c:pt idx="146">
                  <c:v>466</c:v>
                </c:pt>
                <c:pt idx="147">
                  <c:v>454</c:v>
                </c:pt>
                <c:pt idx="148">
                  <c:v>465</c:v>
                </c:pt>
                <c:pt idx="149">
                  <c:v>446</c:v>
                </c:pt>
              </c:numCache>
            </c:numRef>
          </c:val>
          <c:smooth val="0"/>
        </c:ser>
        <c:ser>
          <c:idx val="12"/>
          <c:order val="12"/>
          <c:tx>
            <c:strRef>
              <c:f>'[230829 Анализ Японского рынка.xlsx]Пиловочник хвойный и пиломат'!$O$6</c:f>
              <c:strCache>
                <c:ptCount val="1"/>
                <c:pt idx="0">
                  <c:v>таруки (30х40 мм), сосна</c:v>
                </c:pt>
              </c:strCache>
            </c:strRef>
          </c:tx>
          <c:spPr>
            <a:ln w="28575" cap="rnd">
              <a:solidFill>
                <a:schemeClr val="accent1">
                  <a:lumMod val="80000"/>
                  <a:lumOff val="20000"/>
                </a:schemeClr>
              </a:solidFill>
              <a:round/>
            </a:ln>
            <a:effectLst/>
          </c:spPr>
          <c:marker>
            <c:symbol val="none"/>
          </c:marker>
          <c:cat>
            <c:strRef>
              <c:f>'[230829 Анализ Японского рынка.xlsx]Пиловочник хвойный и пиломат'!$B$9:$B$158</c:f>
              <c:strCache>
                <c:ptCount val="150"/>
                <c:pt idx="0">
                  <c:v>мар.10</c:v>
                </c:pt>
                <c:pt idx="1">
                  <c:v>апр.10</c:v>
                </c:pt>
                <c:pt idx="2">
                  <c:v>май.10</c:v>
                </c:pt>
                <c:pt idx="3">
                  <c:v>июн.10</c:v>
                </c:pt>
                <c:pt idx="4">
                  <c:v>июл.10</c:v>
                </c:pt>
                <c:pt idx="5">
                  <c:v>авг.10</c:v>
                </c:pt>
                <c:pt idx="6">
                  <c:v>сен.10</c:v>
                </c:pt>
                <c:pt idx="7">
                  <c:v>окт.10</c:v>
                </c:pt>
                <c:pt idx="8">
                  <c:v>ноя.10</c:v>
                </c:pt>
                <c:pt idx="9">
                  <c:v>дек.10</c:v>
                </c:pt>
                <c:pt idx="10">
                  <c:v>янв.11</c:v>
                </c:pt>
                <c:pt idx="11">
                  <c:v>фев.11</c:v>
                </c:pt>
                <c:pt idx="12">
                  <c:v>мар.11</c:v>
                </c:pt>
                <c:pt idx="13">
                  <c:v>апр.11</c:v>
                </c:pt>
                <c:pt idx="14">
                  <c:v>май.11</c:v>
                </c:pt>
                <c:pt idx="15">
                  <c:v>июн.11</c:v>
                </c:pt>
                <c:pt idx="16">
                  <c:v>июл.11</c:v>
                </c:pt>
                <c:pt idx="17">
                  <c:v>авг.11</c:v>
                </c:pt>
                <c:pt idx="18">
                  <c:v>сен.11</c:v>
                </c:pt>
                <c:pt idx="19">
                  <c:v>окт.11</c:v>
                </c:pt>
                <c:pt idx="20">
                  <c:v>ноя.11</c:v>
                </c:pt>
                <c:pt idx="21">
                  <c:v>дек.11</c:v>
                </c:pt>
                <c:pt idx="22">
                  <c:v>янв.13</c:v>
                </c:pt>
                <c:pt idx="23">
                  <c:v>фев.13</c:v>
                </c:pt>
                <c:pt idx="24">
                  <c:v>мар.13</c:v>
                </c:pt>
                <c:pt idx="25">
                  <c:v>апр.13</c:v>
                </c:pt>
                <c:pt idx="26">
                  <c:v>май.13</c:v>
                </c:pt>
                <c:pt idx="27">
                  <c:v>июн.13</c:v>
                </c:pt>
                <c:pt idx="28">
                  <c:v>июл.13</c:v>
                </c:pt>
                <c:pt idx="29">
                  <c:v>авг.13</c:v>
                </c:pt>
                <c:pt idx="30">
                  <c:v>сен.13</c:v>
                </c:pt>
                <c:pt idx="31">
                  <c:v>окт.13</c:v>
                </c:pt>
                <c:pt idx="32">
                  <c:v>ноя.13</c:v>
                </c:pt>
                <c:pt idx="33">
                  <c:v>дек.13</c:v>
                </c:pt>
                <c:pt idx="34">
                  <c:v>янв.14</c:v>
                </c:pt>
                <c:pt idx="35">
                  <c:v>фев.14</c:v>
                </c:pt>
                <c:pt idx="36">
                  <c:v>мар.14</c:v>
                </c:pt>
                <c:pt idx="37">
                  <c:v>апр.14</c:v>
                </c:pt>
                <c:pt idx="38">
                  <c:v>май.14</c:v>
                </c:pt>
                <c:pt idx="39">
                  <c:v>июн.14</c:v>
                </c:pt>
                <c:pt idx="40">
                  <c:v>июл.14</c:v>
                </c:pt>
                <c:pt idx="41">
                  <c:v>авг.14</c:v>
                </c:pt>
                <c:pt idx="42">
                  <c:v>сен.14</c:v>
                </c:pt>
                <c:pt idx="43">
                  <c:v>окт.14</c:v>
                </c:pt>
                <c:pt idx="44">
                  <c:v>ноя.14</c:v>
                </c:pt>
                <c:pt idx="45">
                  <c:v>дек.14</c:v>
                </c:pt>
                <c:pt idx="46">
                  <c:v>янв.15</c:v>
                </c:pt>
                <c:pt idx="47">
                  <c:v>фев.15</c:v>
                </c:pt>
                <c:pt idx="48">
                  <c:v>мар.15</c:v>
                </c:pt>
                <c:pt idx="49">
                  <c:v>апр.15</c:v>
                </c:pt>
                <c:pt idx="50">
                  <c:v>май.15</c:v>
                </c:pt>
                <c:pt idx="51">
                  <c:v>июн.15</c:v>
                </c:pt>
                <c:pt idx="52">
                  <c:v>июл.15</c:v>
                </c:pt>
                <c:pt idx="53">
                  <c:v>авг.15</c:v>
                </c:pt>
                <c:pt idx="54">
                  <c:v>сен.15</c:v>
                </c:pt>
                <c:pt idx="55">
                  <c:v>окт.15</c:v>
                </c:pt>
                <c:pt idx="56">
                  <c:v>ноя.15</c:v>
                </c:pt>
                <c:pt idx="57">
                  <c:v>дек.15</c:v>
                </c:pt>
                <c:pt idx="58">
                  <c:v>янв.16</c:v>
                </c:pt>
                <c:pt idx="59">
                  <c:v>фев.16</c:v>
                </c:pt>
                <c:pt idx="60">
                  <c:v>мар.16</c:v>
                </c:pt>
                <c:pt idx="61">
                  <c:v>апр.16</c:v>
                </c:pt>
                <c:pt idx="62">
                  <c:v>май.16</c:v>
                </c:pt>
                <c:pt idx="63">
                  <c:v>июн.16</c:v>
                </c:pt>
                <c:pt idx="64">
                  <c:v>июл.16</c:v>
                </c:pt>
                <c:pt idx="65">
                  <c:v>авг.16</c:v>
                </c:pt>
                <c:pt idx="66">
                  <c:v>сен.16</c:v>
                </c:pt>
                <c:pt idx="67">
                  <c:v>окт.16</c:v>
                </c:pt>
                <c:pt idx="68">
                  <c:v>ноя.16</c:v>
                </c:pt>
                <c:pt idx="69">
                  <c:v>дек.16</c:v>
                </c:pt>
                <c:pt idx="70">
                  <c:v>янв.17</c:v>
                </c:pt>
                <c:pt idx="71">
                  <c:v>фев.17</c:v>
                </c:pt>
                <c:pt idx="72">
                  <c:v>мар.17</c:v>
                </c:pt>
                <c:pt idx="73">
                  <c:v>апр.17</c:v>
                </c:pt>
                <c:pt idx="74">
                  <c:v>май.17</c:v>
                </c:pt>
                <c:pt idx="75">
                  <c:v>июн.17</c:v>
                </c:pt>
                <c:pt idx="76">
                  <c:v>июл.17</c:v>
                </c:pt>
                <c:pt idx="77">
                  <c:v>авг.17</c:v>
                </c:pt>
                <c:pt idx="78">
                  <c:v>сен.17</c:v>
                </c:pt>
                <c:pt idx="79">
                  <c:v>окт.17</c:v>
                </c:pt>
                <c:pt idx="80">
                  <c:v>ноя.17</c:v>
                </c:pt>
                <c:pt idx="81">
                  <c:v>дек.17</c:v>
                </c:pt>
                <c:pt idx="82">
                  <c:v>янв.18</c:v>
                </c:pt>
                <c:pt idx="83">
                  <c:v>фев.18</c:v>
                </c:pt>
                <c:pt idx="84">
                  <c:v>мар.18</c:v>
                </c:pt>
                <c:pt idx="85">
                  <c:v>апр.18</c:v>
                </c:pt>
                <c:pt idx="86">
                  <c:v>май.18</c:v>
                </c:pt>
                <c:pt idx="87">
                  <c:v>июн.18</c:v>
                </c:pt>
                <c:pt idx="88">
                  <c:v>июл.18</c:v>
                </c:pt>
                <c:pt idx="89">
                  <c:v>авг.18</c:v>
                </c:pt>
                <c:pt idx="90">
                  <c:v>сен.18</c:v>
                </c:pt>
                <c:pt idx="91">
                  <c:v>окт.18</c:v>
                </c:pt>
                <c:pt idx="92">
                  <c:v>ноя.18</c:v>
                </c:pt>
                <c:pt idx="93">
                  <c:v>дек.18</c:v>
                </c:pt>
                <c:pt idx="94">
                  <c:v>янв.19</c:v>
                </c:pt>
                <c:pt idx="95">
                  <c:v>фев.19</c:v>
                </c:pt>
                <c:pt idx="96">
                  <c:v>мар.19</c:v>
                </c:pt>
                <c:pt idx="97">
                  <c:v>апр.19</c:v>
                </c:pt>
                <c:pt idx="98">
                  <c:v>май.19</c:v>
                </c:pt>
                <c:pt idx="99">
                  <c:v>июн.19</c:v>
                </c:pt>
                <c:pt idx="100">
                  <c:v>июл.19</c:v>
                </c:pt>
                <c:pt idx="101">
                  <c:v>авг.19</c:v>
                </c:pt>
                <c:pt idx="102">
                  <c:v>сен.19</c:v>
                </c:pt>
                <c:pt idx="103">
                  <c:v>окт.19</c:v>
                </c:pt>
                <c:pt idx="104">
                  <c:v>ноя.19</c:v>
                </c:pt>
                <c:pt idx="105">
                  <c:v>дек.19</c:v>
                </c:pt>
                <c:pt idx="106">
                  <c:v>янв.20</c:v>
                </c:pt>
                <c:pt idx="107">
                  <c:v>фев.20</c:v>
                </c:pt>
                <c:pt idx="108">
                  <c:v>мар.20</c:v>
                </c:pt>
                <c:pt idx="109">
                  <c:v>апр.20</c:v>
                </c:pt>
                <c:pt idx="110">
                  <c:v>май.20</c:v>
                </c:pt>
                <c:pt idx="111">
                  <c:v>июн.20</c:v>
                </c:pt>
                <c:pt idx="112">
                  <c:v>июл.20</c:v>
                </c:pt>
                <c:pt idx="113">
                  <c:v>авг.20</c:v>
                </c:pt>
                <c:pt idx="114">
                  <c:v>сен.20</c:v>
                </c:pt>
                <c:pt idx="115">
                  <c:v>окт.20</c:v>
                </c:pt>
                <c:pt idx="116">
                  <c:v>ноя.20</c:v>
                </c:pt>
                <c:pt idx="117">
                  <c:v>дек.20</c:v>
                </c:pt>
                <c:pt idx="118">
                  <c:v>янв.21</c:v>
                </c:pt>
                <c:pt idx="119">
                  <c:v>фев.21</c:v>
                </c:pt>
                <c:pt idx="120">
                  <c:v>мар.21</c:v>
                </c:pt>
                <c:pt idx="121">
                  <c:v>апр.21</c:v>
                </c:pt>
                <c:pt idx="122">
                  <c:v>май.21</c:v>
                </c:pt>
                <c:pt idx="123">
                  <c:v>июн.21</c:v>
                </c:pt>
                <c:pt idx="124">
                  <c:v>июл.21</c:v>
                </c:pt>
                <c:pt idx="125">
                  <c:v>авг.21</c:v>
                </c:pt>
                <c:pt idx="126">
                  <c:v>сен.21</c:v>
                </c:pt>
                <c:pt idx="127">
                  <c:v>окт.21</c:v>
                </c:pt>
                <c:pt idx="128">
                  <c:v>ноя.21</c:v>
                </c:pt>
                <c:pt idx="129">
                  <c:v>дек.21</c:v>
                </c:pt>
                <c:pt idx="130">
                  <c:v>янв.22</c:v>
                </c:pt>
                <c:pt idx="131">
                  <c:v>фев.22</c:v>
                </c:pt>
                <c:pt idx="132">
                  <c:v>мар.22</c:v>
                </c:pt>
                <c:pt idx="133">
                  <c:v>апр.22</c:v>
                </c:pt>
                <c:pt idx="134">
                  <c:v>май.22</c:v>
                </c:pt>
                <c:pt idx="135">
                  <c:v>июн.22</c:v>
                </c:pt>
                <c:pt idx="136">
                  <c:v>июл.22</c:v>
                </c:pt>
                <c:pt idx="137">
                  <c:v>авг.22</c:v>
                </c:pt>
                <c:pt idx="138">
                  <c:v>сен.22</c:v>
                </c:pt>
                <c:pt idx="139">
                  <c:v>окт.22</c:v>
                </c:pt>
                <c:pt idx="140">
                  <c:v>ноя.22</c:v>
                </c:pt>
                <c:pt idx="141">
                  <c:v>дек.22</c:v>
                </c:pt>
                <c:pt idx="142">
                  <c:v>янв.23</c:v>
                </c:pt>
                <c:pt idx="143">
                  <c:v>фев.23</c:v>
                </c:pt>
                <c:pt idx="144">
                  <c:v>мар.23</c:v>
                </c:pt>
                <c:pt idx="145">
                  <c:v>апр.23</c:v>
                </c:pt>
                <c:pt idx="146">
                  <c:v>май.23</c:v>
                </c:pt>
                <c:pt idx="147">
                  <c:v>июнь, 23</c:v>
                </c:pt>
                <c:pt idx="148">
                  <c:v>июль,23</c:v>
                </c:pt>
                <c:pt idx="149">
                  <c:v>август,23</c:v>
                </c:pt>
              </c:strCache>
            </c:strRef>
          </c:cat>
          <c:val>
            <c:numRef>
              <c:f>'[230829 Анализ Японского рынка.xlsx]Пиловочник хвойный и пиломат'!$O$9:$O$158</c:f>
              <c:numCache>
                <c:formatCode>0</c:formatCode>
                <c:ptCount val="150"/>
                <c:pt idx="0">
                  <c:v>523.27</c:v>
                </c:pt>
                <c:pt idx="1">
                  <c:v>509.02</c:v>
                </c:pt>
                <c:pt idx="2">
                  <c:v>522.17999999999995</c:v>
                </c:pt>
                <c:pt idx="3">
                  <c:v>554</c:v>
                </c:pt>
                <c:pt idx="4">
                  <c:v>574.61</c:v>
                </c:pt>
                <c:pt idx="5">
                  <c:v>593.58000000000004</c:v>
                </c:pt>
                <c:pt idx="6">
                  <c:v>601.51</c:v>
                </c:pt>
                <c:pt idx="7">
                  <c:v>619.04999999999995</c:v>
                </c:pt>
                <c:pt idx="8">
                  <c:v>620.03</c:v>
                </c:pt>
                <c:pt idx="9">
                  <c:v>606.86</c:v>
                </c:pt>
                <c:pt idx="10">
                  <c:v>647.19000000000005</c:v>
                </c:pt>
                <c:pt idx="11">
                  <c:v>663.98</c:v>
                </c:pt>
                <c:pt idx="12">
                  <c:v>703.02</c:v>
                </c:pt>
                <c:pt idx="13">
                  <c:v>677.9</c:v>
                </c:pt>
                <c:pt idx="14">
                  <c:v>700.51</c:v>
                </c:pt>
                <c:pt idx="15">
                  <c:v>707.58</c:v>
                </c:pt>
                <c:pt idx="16">
                  <c:v>713.9</c:v>
                </c:pt>
                <c:pt idx="17">
                  <c:v>737.27</c:v>
                </c:pt>
                <c:pt idx="18">
                  <c:v>741.78</c:v>
                </c:pt>
                <c:pt idx="19">
                  <c:v>738.97</c:v>
                </c:pt>
                <c:pt idx="20">
                  <c:v>709.26</c:v>
                </c:pt>
                <c:pt idx="21">
                  <c:v>690.87</c:v>
                </c:pt>
                <c:pt idx="22">
                  <c:v>607.6</c:v>
                </c:pt>
                <c:pt idx="23">
                  <c:v>588.26</c:v>
                </c:pt>
                <c:pt idx="24">
                  <c:v>581.12</c:v>
                </c:pt>
                <c:pt idx="25">
                  <c:v>564.86</c:v>
                </c:pt>
                <c:pt idx="26">
                  <c:v>595.19000000000005</c:v>
                </c:pt>
                <c:pt idx="27">
                  <c:v>623.78</c:v>
                </c:pt>
                <c:pt idx="28">
                  <c:v>613.58000000000004</c:v>
                </c:pt>
                <c:pt idx="29">
                  <c:v>627.30999999999995</c:v>
                </c:pt>
                <c:pt idx="30">
                  <c:v>617.21</c:v>
                </c:pt>
                <c:pt idx="31">
                  <c:v>613.05999999999995</c:v>
                </c:pt>
                <c:pt idx="32">
                  <c:v>605.53</c:v>
                </c:pt>
                <c:pt idx="33">
                  <c:v>583.96</c:v>
                </c:pt>
                <c:pt idx="34">
                  <c:v>634.89</c:v>
                </c:pt>
                <c:pt idx="35">
                  <c:v>651.16</c:v>
                </c:pt>
                <c:pt idx="36">
                  <c:v>665.83</c:v>
                </c:pt>
                <c:pt idx="37">
                  <c:v>656.98</c:v>
                </c:pt>
                <c:pt idx="38">
                  <c:v>667.39</c:v>
                </c:pt>
                <c:pt idx="39">
                  <c:v>665.93</c:v>
                </c:pt>
                <c:pt idx="40">
                  <c:v>669.12</c:v>
                </c:pt>
                <c:pt idx="41">
                  <c:v>660.94</c:v>
                </c:pt>
                <c:pt idx="42">
                  <c:v>630.82000000000005</c:v>
                </c:pt>
                <c:pt idx="43">
                  <c:v>621.47</c:v>
                </c:pt>
                <c:pt idx="44">
                  <c:v>586.83000000000004</c:v>
                </c:pt>
                <c:pt idx="45">
                  <c:v>567.91</c:v>
                </c:pt>
                <c:pt idx="46">
                  <c:v>564.34</c:v>
                </c:pt>
                <c:pt idx="47">
                  <c:v>565.80999999999995</c:v>
                </c:pt>
                <c:pt idx="48">
                  <c:v>558.79</c:v>
                </c:pt>
                <c:pt idx="49">
                  <c:v>560.29999999999995</c:v>
                </c:pt>
                <c:pt idx="50">
                  <c:v>559.38</c:v>
                </c:pt>
                <c:pt idx="51">
                  <c:v>526.72</c:v>
                </c:pt>
                <c:pt idx="52">
                  <c:v>528.16</c:v>
                </c:pt>
                <c:pt idx="53">
                  <c:v>527.91</c:v>
                </c:pt>
                <c:pt idx="54">
                  <c:v>549.30999999999995</c:v>
                </c:pt>
                <c:pt idx="55">
                  <c:v>551.46</c:v>
                </c:pt>
                <c:pt idx="56">
                  <c:v>540.04999999999995</c:v>
                </c:pt>
                <c:pt idx="57">
                  <c:v>537.22</c:v>
                </c:pt>
                <c:pt idx="58">
                  <c:v>561.99</c:v>
                </c:pt>
                <c:pt idx="59">
                  <c:v>570.89</c:v>
                </c:pt>
                <c:pt idx="60">
                  <c:v>583.79999999999995</c:v>
                </c:pt>
                <c:pt idx="61">
                  <c:v>596.95000000000005</c:v>
                </c:pt>
                <c:pt idx="62">
                  <c:v>600.15</c:v>
                </c:pt>
                <c:pt idx="63">
                  <c:v>624.1</c:v>
                </c:pt>
                <c:pt idx="64">
                  <c:v>634.03</c:v>
                </c:pt>
                <c:pt idx="65">
                  <c:v>659.22</c:v>
                </c:pt>
                <c:pt idx="66">
                  <c:v>648.59</c:v>
                </c:pt>
                <c:pt idx="67">
                  <c:v>638.88</c:v>
                </c:pt>
                <c:pt idx="68">
                  <c:v>609.48</c:v>
                </c:pt>
                <c:pt idx="69">
                  <c:v>573.70000000000005</c:v>
                </c:pt>
                <c:pt idx="70">
                  <c:v>575.49</c:v>
                </c:pt>
                <c:pt idx="71">
                  <c:v>583.66</c:v>
                </c:pt>
                <c:pt idx="72">
                  <c:v>584.86</c:v>
                </c:pt>
                <c:pt idx="73">
                  <c:v>599.30999999999995</c:v>
                </c:pt>
                <c:pt idx="74">
                  <c:v>588.21</c:v>
                </c:pt>
                <c:pt idx="75">
                  <c:v>597.92999999999995</c:v>
                </c:pt>
                <c:pt idx="76">
                  <c:v>587.34</c:v>
                </c:pt>
                <c:pt idx="77">
                  <c:v>594.97</c:v>
                </c:pt>
                <c:pt idx="78">
                  <c:v>596.57000000000005</c:v>
                </c:pt>
                <c:pt idx="79">
                  <c:v>575.69000000000005</c:v>
                </c:pt>
                <c:pt idx="80">
                  <c:v>574.27</c:v>
                </c:pt>
                <c:pt idx="81">
                  <c:v>578.14</c:v>
                </c:pt>
                <c:pt idx="82">
                  <c:v>587.49</c:v>
                </c:pt>
                <c:pt idx="83">
                  <c:v>598.91</c:v>
                </c:pt>
                <c:pt idx="84">
                  <c:v>609.96</c:v>
                </c:pt>
                <c:pt idx="85">
                  <c:v>605.04999999999995</c:v>
                </c:pt>
                <c:pt idx="86">
                  <c:v>590.15</c:v>
                </c:pt>
                <c:pt idx="87">
                  <c:v>591.75</c:v>
                </c:pt>
                <c:pt idx="88">
                  <c:v>583.21</c:v>
                </c:pt>
                <c:pt idx="89">
                  <c:v>585.20000000000005</c:v>
                </c:pt>
                <c:pt idx="90">
                  <c:v>579.63</c:v>
                </c:pt>
                <c:pt idx="91">
                  <c:v>575.69000000000005</c:v>
                </c:pt>
                <c:pt idx="92">
                  <c:v>574.72</c:v>
                </c:pt>
                <c:pt idx="93">
                  <c:v>577.91999999999996</c:v>
                </c:pt>
                <c:pt idx="94">
                  <c:v>596.95000000000005</c:v>
                </c:pt>
                <c:pt idx="95">
                  <c:v>598.94000000000005</c:v>
                </c:pt>
                <c:pt idx="96">
                  <c:v>592.54999999999995</c:v>
                </c:pt>
                <c:pt idx="97">
                  <c:v>593.67999999999995</c:v>
                </c:pt>
                <c:pt idx="98">
                  <c:v>597.86</c:v>
                </c:pt>
                <c:pt idx="99">
                  <c:v>608.66</c:v>
                </c:pt>
                <c:pt idx="100">
                  <c:v>611.86</c:v>
                </c:pt>
                <c:pt idx="101">
                  <c:v>604.45000000000005</c:v>
                </c:pt>
                <c:pt idx="102">
                  <c:v>614.70000000000005</c:v>
                </c:pt>
                <c:pt idx="103">
                  <c:v>611.49</c:v>
                </c:pt>
                <c:pt idx="104">
                  <c:v>607.35</c:v>
                </c:pt>
                <c:pt idx="105">
                  <c:v>606.01</c:v>
                </c:pt>
                <c:pt idx="106">
                  <c:v>604.70000000000005</c:v>
                </c:pt>
                <c:pt idx="107">
                  <c:v>600.36</c:v>
                </c:pt>
                <c:pt idx="108">
                  <c:v>614.30999999999995</c:v>
                </c:pt>
                <c:pt idx="109">
                  <c:v>611.61</c:v>
                </c:pt>
                <c:pt idx="110">
                  <c:v>617.63</c:v>
                </c:pt>
                <c:pt idx="111">
                  <c:v>617.98</c:v>
                </c:pt>
                <c:pt idx="112">
                  <c:v>621</c:v>
                </c:pt>
                <c:pt idx="113">
                  <c:v>622.70000000000005</c:v>
                </c:pt>
                <c:pt idx="114">
                  <c:v>627.14</c:v>
                </c:pt>
                <c:pt idx="115">
                  <c:v>626.5</c:v>
                </c:pt>
                <c:pt idx="116">
                  <c:v>632.79</c:v>
                </c:pt>
                <c:pt idx="117">
                  <c:v>634.85</c:v>
                </c:pt>
                <c:pt idx="118">
                  <c:v>624.65</c:v>
                </c:pt>
                <c:pt idx="119">
                  <c:v>624.65</c:v>
                </c:pt>
                <c:pt idx="120">
                  <c:v>627.36</c:v>
                </c:pt>
                <c:pt idx="121">
                  <c:v>633.59</c:v>
                </c:pt>
                <c:pt idx="122">
                  <c:v>762.4</c:v>
                </c:pt>
                <c:pt idx="123">
                  <c:v>862.42</c:v>
                </c:pt>
                <c:pt idx="124">
                  <c:v>1020.79</c:v>
                </c:pt>
                <c:pt idx="125">
                  <c:v>1092.05</c:v>
                </c:pt>
                <c:pt idx="126">
                  <c:v>1093.48</c:v>
                </c:pt>
                <c:pt idx="127">
                  <c:v>1063.51</c:v>
                </c:pt>
                <c:pt idx="128">
                  <c:v>1050.28</c:v>
                </c:pt>
                <c:pt idx="129">
                  <c:v>1057.18</c:v>
                </c:pt>
                <c:pt idx="130">
                  <c:v>1044.96</c:v>
                </c:pt>
                <c:pt idx="131">
                  <c:v>1041.53</c:v>
                </c:pt>
                <c:pt idx="132">
                  <c:v>1018</c:v>
                </c:pt>
                <c:pt idx="133">
                  <c:v>963.86</c:v>
                </c:pt>
                <c:pt idx="134">
                  <c:v>933</c:v>
                </c:pt>
                <c:pt idx="135">
                  <c:v>896</c:v>
                </c:pt>
                <c:pt idx="136">
                  <c:v>872.58</c:v>
                </c:pt>
                <c:pt idx="137">
                  <c:v>877</c:v>
                </c:pt>
                <c:pt idx="138">
                  <c:v>798</c:v>
                </c:pt>
                <c:pt idx="139">
                  <c:v>752</c:v>
                </c:pt>
                <c:pt idx="140">
                  <c:v>795</c:v>
                </c:pt>
                <c:pt idx="141">
                  <c:v>802</c:v>
                </c:pt>
                <c:pt idx="142">
                  <c:v>826</c:v>
                </c:pt>
                <c:pt idx="143">
                  <c:v>781</c:v>
                </c:pt>
                <c:pt idx="144">
                  <c:v>791</c:v>
                </c:pt>
                <c:pt idx="145">
                  <c:v>783</c:v>
                </c:pt>
                <c:pt idx="146">
                  <c:v>730</c:v>
                </c:pt>
                <c:pt idx="147">
                  <c:v>699</c:v>
                </c:pt>
                <c:pt idx="148">
                  <c:v>715</c:v>
                </c:pt>
                <c:pt idx="149">
                  <c:v>686</c:v>
                </c:pt>
              </c:numCache>
            </c:numRef>
          </c:val>
          <c:smooth val="0"/>
        </c:ser>
        <c:dLbls>
          <c:showLegendKey val="0"/>
          <c:showVal val="0"/>
          <c:showCatName val="0"/>
          <c:showSerName val="0"/>
          <c:showPercent val="0"/>
          <c:showBubbleSize val="0"/>
        </c:dLbls>
        <c:smooth val="0"/>
        <c:axId val="464736928"/>
        <c:axId val="464737320"/>
      </c:lineChart>
      <c:catAx>
        <c:axId val="4647369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crossAx val="464737320"/>
        <c:crosses val="autoZero"/>
        <c:auto val="1"/>
        <c:lblAlgn val="ctr"/>
        <c:lblOffset val="100"/>
        <c:noMultiLvlLbl val="0"/>
      </c:catAx>
      <c:valAx>
        <c:axId val="46473732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crossAx val="464736928"/>
        <c:crosses val="autoZero"/>
        <c:crossBetween val="between"/>
      </c:valAx>
      <c:spPr>
        <a:noFill/>
        <a:ln>
          <a:noFill/>
        </a:ln>
        <a:effectLst/>
      </c:spPr>
    </c:plotArea>
    <c:legend>
      <c:legendPos val="b"/>
      <c:layout>
        <c:manualLayout>
          <c:xMode val="edge"/>
          <c:yMode val="edge"/>
          <c:x val="7.0370528684147431E-3"/>
          <c:y val="0.8707243452362059"/>
          <c:w val="0.98592582031036813"/>
          <c:h val="0.1204363365856456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ru-RU"/>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ru-RU"/>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1380890190658535"/>
          <c:y val="6.5071770334928225E-2"/>
        </c:manualLayout>
      </c:layout>
      <c:overlay val="0"/>
      <c:spPr>
        <a:noFill/>
        <a:ln>
          <a:noFill/>
        </a:ln>
        <a:effectLst/>
      </c:spPr>
      <c:txPr>
        <a:bodyPr rot="0" spcFirstLastPara="1" vertOverflow="ellipsis" vert="horz" wrap="square" anchor="ctr" anchorCtr="1"/>
        <a:lstStyle/>
        <a:p>
          <a:pPr>
            <a:defRPr sz="1600" b="1" i="0" u="none" strike="noStrike" kern="1200" spc="0" baseline="0">
              <a:solidFill>
                <a:schemeClr val="tx1">
                  <a:lumMod val="65000"/>
                  <a:lumOff val="35000"/>
                </a:schemeClr>
              </a:solidFill>
              <a:latin typeface="+mn-lt"/>
              <a:ea typeface="+mn-ea"/>
              <a:cs typeface="+mn-cs"/>
            </a:defRPr>
          </a:pPr>
          <a:endParaRPr lang="ru-RU"/>
        </a:p>
      </c:txPr>
    </c:title>
    <c:autoTitleDeleted val="0"/>
    <c:plotArea>
      <c:layout/>
      <c:lineChart>
        <c:grouping val="standard"/>
        <c:varyColors val="0"/>
        <c:ser>
          <c:idx val="0"/>
          <c:order val="0"/>
          <c:tx>
            <c:strRef>
              <c:f>Пеллеты!$K$8</c:f>
              <c:strCache>
                <c:ptCount val="1"/>
                <c:pt idx="0">
                  <c:v>Пеллеты в US$. диаметр 8 мм. длина до 32 мм.</c:v>
                </c:pt>
              </c:strCache>
            </c:strRef>
          </c:tx>
          <c:spPr>
            <a:ln w="28575" cap="rnd">
              <a:solidFill>
                <a:schemeClr val="accent1"/>
              </a:solidFill>
              <a:round/>
            </a:ln>
            <a:effectLst/>
          </c:spPr>
          <c:marker>
            <c:symbol val="none"/>
          </c:marker>
          <c:cat>
            <c:numRef>
              <c:f>Пеллеты!$J$9:$J$33</c:f>
              <c:numCache>
                <c:formatCode>mmm\-yy</c:formatCode>
                <c:ptCount val="25"/>
                <c:pt idx="0">
                  <c:v>44409</c:v>
                </c:pt>
                <c:pt idx="1">
                  <c:v>44440</c:v>
                </c:pt>
                <c:pt idx="2">
                  <c:v>44470</c:v>
                </c:pt>
                <c:pt idx="3">
                  <c:v>44501</c:v>
                </c:pt>
                <c:pt idx="4">
                  <c:v>44531</c:v>
                </c:pt>
                <c:pt idx="5">
                  <c:v>44562</c:v>
                </c:pt>
                <c:pt idx="6">
                  <c:v>44593</c:v>
                </c:pt>
                <c:pt idx="7">
                  <c:v>44621</c:v>
                </c:pt>
                <c:pt idx="8">
                  <c:v>44652</c:v>
                </c:pt>
                <c:pt idx="9">
                  <c:v>44682</c:v>
                </c:pt>
                <c:pt idx="10">
                  <c:v>44713</c:v>
                </c:pt>
                <c:pt idx="11">
                  <c:v>44743</c:v>
                </c:pt>
                <c:pt idx="12">
                  <c:v>44774</c:v>
                </c:pt>
                <c:pt idx="13">
                  <c:v>44805</c:v>
                </c:pt>
                <c:pt idx="14">
                  <c:v>44835</c:v>
                </c:pt>
                <c:pt idx="15">
                  <c:v>44866</c:v>
                </c:pt>
                <c:pt idx="16">
                  <c:v>44896</c:v>
                </c:pt>
                <c:pt idx="17">
                  <c:v>44927</c:v>
                </c:pt>
                <c:pt idx="18">
                  <c:v>44958</c:v>
                </c:pt>
                <c:pt idx="19">
                  <c:v>44986</c:v>
                </c:pt>
                <c:pt idx="20">
                  <c:v>45017</c:v>
                </c:pt>
                <c:pt idx="21">
                  <c:v>45047</c:v>
                </c:pt>
                <c:pt idx="22">
                  <c:v>45078</c:v>
                </c:pt>
                <c:pt idx="23">
                  <c:v>45108</c:v>
                </c:pt>
                <c:pt idx="24">
                  <c:v>45139</c:v>
                </c:pt>
              </c:numCache>
            </c:numRef>
          </c:cat>
          <c:val>
            <c:numRef>
              <c:f>Пеллеты!$K$9:$K$33</c:f>
              <c:numCache>
                <c:formatCode>General</c:formatCode>
                <c:ptCount val="25"/>
                <c:pt idx="0">
                  <c:v>134</c:v>
                </c:pt>
                <c:pt idx="1">
                  <c:v>140</c:v>
                </c:pt>
                <c:pt idx="2">
                  <c:v>140</c:v>
                </c:pt>
                <c:pt idx="3">
                  <c:v>154</c:v>
                </c:pt>
                <c:pt idx="4">
                  <c:v>164</c:v>
                </c:pt>
                <c:pt idx="5">
                  <c:v>164</c:v>
                </c:pt>
                <c:pt idx="6">
                  <c:v>164</c:v>
                </c:pt>
                <c:pt idx="7">
                  <c:v>185</c:v>
                </c:pt>
                <c:pt idx="8">
                  <c:v>185</c:v>
                </c:pt>
                <c:pt idx="9">
                  <c:v>185</c:v>
                </c:pt>
                <c:pt idx="10">
                  <c:v>180</c:v>
                </c:pt>
                <c:pt idx="11">
                  <c:v>190</c:v>
                </c:pt>
                <c:pt idx="12">
                  <c:v>190</c:v>
                </c:pt>
                <c:pt idx="13">
                  <c:v>190</c:v>
                </c:pt>
                <c:pt idx="14">
                  <c:v>190</c:v>
                </c:pt>
                <c:pt idx="15">
                  <c:v>185</c:v>
                </c:pt>
                <c:pt idx="16">
                  <c:v>195</c:v>
                </c:pt>
                <c:pt idx="17">
                  <c:v>195</c:v>
                </c:pt>
                <c:pt idx="18">
                  <c:v>185</c:v>
                </c:pt>
                <c:pt idx="19">
                  <c:v>185</c:v>
                </c:pt>
                <c:pt idx="20">
                  <c:v>155</c:v>
                </c:pt>
                <c:pt idx="21">
                  <c:v>135</c:v>
                </c:pt>
                <c:pt idx="22">
                  <c:v>155</c:v>
                </c:pt>
                <c:pt idx="23">
                  <c:v>130</c:v>
                </c:pt>
                <c:pt idx="24">
                  <c:v>120</c:v>
                </c:pt>
              </c:numCache>
            </c:numRef>
          </c:val>
          <c:smooth val="0"/>
        </c:ser>
        <c:dLbls>
          <c:showLegendKey val="0"/>
          <c:showVal val="0"/>
          <c:showCatName val="0"/>
          <c:showSerName val="0"/>
          <c:showPercent val="0"/>
          <c:showBubbleSize val="0"/>
        </c:dLbls>
        <c:smooth val="0"/>
        <c:axId val="464738104"/>
        <c:axId val="464738496"/>
      </c:lineChart>
      <c:dateAx>
        <c:axId val="464738104"/>
        <c:scaling>
          <c:orientation val="minMax"/>
        </c:scaling>
        <c:delete val="0"/>
        <c:axPos val="b"/>
        <c:numFmt formatCode="mmm\-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ru-RU"/>
          </a:p>
        </c:txPr>
        <c:crossAx val="464738496"/>
        <c:crosses val="autoZero"/>
        <c:auto val="1"/>
        <c:lblOffset val="100"/>
        <c:baseTimeUnit val="months"/>
      </c:dateAx>
      <c:valAx>
        <c:axId val="4647384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ru-RU"/>
          </a:p>
        </c:txPr>
        <c:crossAx val="4647381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ru-RU"/>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1425113406133265"/>
          <c:y val="4.3448016330068083E-2"/>
        </c:manualLayout>
      </c:layout>
      <c:overlay val="0"/>
      <c:spPr>
        <a:noFill/>
        <a:ln>
          <a:noFill/>
        </a:ln>
        <a:effectLst/>
      </c:spPr>
      <c:txPr>
        <a:bodyPr rot="0" spcFirstLastPara="1" vertOverflow="ellipsis" vert="horz" wrap="square" anchor="ctr" anchorCtr="1"/>
        <a:lstStyle/>
        <a:p>
          <a:pPr>
            <a:defRPr sz="1600" b="1" i="0" u="none" strike="noStrike" kern="1200" spc="0" baseline="0">
              <a:solidFill>
                <a:schemeClr val="tx1">
                  <a:lumMod val="65000"/>
                  <a:lumOff val="35000"/>
                </a:schemeClr>
              </a:solidFill>
              <a:latin typeface="+mn-lt"/>
              <a:ea typeface="+mn-ea"/>
              <a:cs typeface="+mn-cs"/>
            </a:defRPr>
          </a:pPr>
          <a:endParaRPr lang="ru-RU"/>
        </a:p>
      </c:txPr>
    </c:title>
    <c:autoTitleDeleted val="0"/>
    <c:plotArea>
      <c:layout/>
      <c:lineChart>
        <c:grouping val="standard"/>
        <c:varyColors val="0"/>
        <c:ser>
          <c:idx val="0"/>
          <c:order val="0"/>
          <c:tx>
            <c:strRef>
              <c:f>Шпон!$L$6</c:f>
              <c:strCache>
                <c:ptCount val="1"/>
                <c:pt idx="0">
                  <c:v>Шпон в US$. CFR Taicang</c:v>
                </c:pt>
              </c:strCache>
            </c:strRef>
          </c:tx>
          <c:spPr>
            <a:ln w="28575" cap="rnd">
              <a:solidFill>
                <a:schemeClr val="accent1"/>
              </a:solidFill>
              <a:round/>
            </a:ln>
            <a:effectLst/>
          </c:spPr>
          <c:marker>
            <c:symbol val="none"/>
          </c:marker>
          <c:cat>
            <c:numRef>
              <c:f>Шпон!$K$7:$K$34</c:f>
              <c:numCache>
                <c:formatCode>mmm\-yy</c:formatCode>
                <c:ptCount val="28"/>
                <c:pt idx="0">
                  <c:v>44317</c:v>
                </c:pt>
                <c:pt idx="1">
                  <c:v>44348</c:v>
                </c:pt>
                <c:pt idx="2">
                  <c:v>44378</c:v>
                </c:pt>
                <c:pt idx="3">
                  <c:v>44409</c:v>
                </c:pt>
                <c:pt idx="4">
                  <c:v>44440</c:v>
                </c:pt>
                <c:pt idx="5">
                  <c:v>44470</c:v>
                </c:pt>
                <c:pt idx="6">
                  <c:v>44501</c:v>
                </c:pt>
                <c:pt idx="7">
                  <c:v>44531</c:v>
                </c:pt>
                <c:pt idx="8">
                  <c:v>44562</c:v>
                </c:pt>
                <c:pt idx="9">
                  <c:v>44593</c:v>
                </c:pt>
                <c:pt idx="10">
                  <c:v>44621</c:v>
                </c:pt>
                <c:pt idx="11">
                  <c:v>44652</c:v>
                </c:pt>
                <c:pt idx="12">
                  <c:v>44682</c:v>
                </c:pt>
                <c:pt idx="13">
                  <c:v>44713</c:v>
                </c:pt>
                <c:pt idx="14">
                  <c:v>44743</c:v>
                </c:pt>
                <c:pt idx="15">
                  <c:v>44774</c:v>
                </c:pt>
                <c:pt idx="16">
                  <c:v>44805</c:v>
                </c:pt>
                <c:pt idx="17">
                  <c:v>44835</c:v>
                </c:pt>
                <c:pt idx="18">
                  <c:v>44866</c:v>
                </c:pt>
                <c:pt idx="19">
                  <c:v>44896</c:v>
                </c:pt>
                <c:pt idx="20">
                  <c:v>44927</c:v>
                </c:pt>
                <c:pt idx="21">
                  <c:v>44958</c:v>
                </c:pt>
                <c:pt idx="22">
                  <c:v>44986</c:v>
                </c:pt>
                <c:pt idx="23">
                  <c:v>45017</c:v>
                </c:pt>
                <c:pt idx="24">
                  <c:v>45047</c:v>
                </c:pt>
                <c:pt idx="25">
                  <c:v>45078</c:v>
                </c:pt>
                <c:pt idx="26">
                  <c:v>45108</c:v>
                </c:pt>
                <c:pt idx="27">
                  <c:v>45139</c:v>
                </c:pt>
              </c:numCache>
            </c:numRef>
          </c:cat>
          <c:val>
            <c:numRef>
              <c:f>Шпон!$L$7:$L$34</c:f>
              <c:numCache>
                <c:formatCode>General</c:formatCode>
                <c:ptCount val="28"/>
                <c:pt idx="0">
                  <c:v>234</c:v>
                </c:pt>
                <c:pt idx="1">
                  <c:v>239</c:v>
                </c:pt>
                <c:pt idx="2">
                  <c:v>230</c:v>
                </c:pt>
                <c:pt idx="3">
                  <c:v>203</c:v>
                </c:pt>
                <c:pt idx="4">
                  <c:v>219</c:v>
                </c:pt>
                <c:pt idx="6">
                  <c:v>245</c:v>
                </c:pt>
                <c:pt idx="8">
                  <c:v>265</c:v>
                </c:pt>
                <c:pt idx="9">
                  <c:v>297</c:v>
                </c:pt>
                <c:pt idx="10">
                  <c:v>332</c:v>
                </c:pt>
                <c:pt idx="11">
                  <c:v>330</c:v>
                </c:pt>
                <c:pt idx="12">
                  <c:v>349</c:v>
                </c:pt>
                <c:pt idx="13">
                  <c:v>341</c:v>
                </c:pt>
                <c:pt idx="14">
                  <c:v>227</c:v>
                </c:pt>
                <c:pt idx="15">
                  <c:v>183</c:v>
                </c:pt>
                <c:pt idx="16">
                  <c:v>187</c:v>
                </c:pt>
                <c:pt idx="17">
                  <c:v>180</c:v>
                </c:pt>
                <c:pt idx="18">
                  <c:v>160</c:v>
                </c:pt>
                <c:pt idx="19">
                  <c:v>150</c:v>
                </c:pt>
                <c:pt idx="20">
                  <c:v>150</c:v>
                </c:pt>
                <c:pt idx="21">
                  <c:v>165</c:v>
                </c:pt>
                <c:pt idx="22">
                  <c:v>165</c:v>
                </c:pt>
                <c:pt idx="23">
                  <c:v>155</c:v>
                </c:pt>
                <c:pt idx="24">
                  <c:v>135</c:v>
                </c:pt>
                <c:pt idx="25">
                  <c:v>155</c:v>
                </c:pt>
                <c:pt idx="26">
                  <c:v>155</c:v>
                </c:pt>
                <c:pt idx="27">
                  <c:v>160</c:v>
                </c:pt>
              </c:numCache>
            </c:numRef>
          </c:val>
          <c:smooth val="0"/>
        </c:ser>
        <c:dLbls>
          <c:showLegendKey val="0"/>
          <c:showVal val="0"/>
          <c:showCatName val="0"/>
          <c:showSerName val="0"/>
          <c:showPercent val="0"/>
          <c:showBubbleSize val="0"/>
        </c:dLbls>
        <c:smooth val="0"/>
        <c:axId val="464739280"/>
        <c:axId val="464739672"/>
      </c:lineChart>
      <c:dateAx>
        <c:axId val="464739280"/>
        <c:scaling>
          <c:orientation val="minMax"/>
        </c:scaling>
        <c:delete val="0"/>
        <c:axPos val="b"/>
        <c:numFmt formatCode="mmm\-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ru-RU"/>
          </a:p>
        </c:txPr>
        <c:crossAx val="464739672"/>
        <c:crosses val="autoZero"/>
        <c:auto val="1"/>
        <c:lblOffset val="100"/>
        <c:baseTimeUnit val="months"/>
      </c:dateAx>
      <c:valAx>
        <c:axId val="4647396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ru-RU"/>
          </a:p>
        </c:txPr>
        <c:crossAx val="4647392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ru-RU"/>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spc="0" baseline="0">
                <a:solidFill>
                  <a:schemeClr val="tx1">
                    <a:lumMod val="65000"/>
                    <a:lumOff val="35000"/>
                  </a:schemeClr>
                </a:solidFill>
                <a:latin typeface="+mn-lt"/>
                <a:ea typeface="+mn-ea"/>
                <a:cs typeface="+mn-cs"/>
              </a:defRPr>
            </a:pPr>
            <a:r>
              <a:rPr lang="ru-RU" sz="1800" b="1"/>
              <a:t>Пиломатериалы </a:t>
            </a:r>
            <a:r>
              <a:rPr lang="en-US" sz="1800" b="1"/>
              <a:t>CFR</a:t>
            </a:r>
            <a:r>
              <a:rPr lang="ru-RU" sz="1800" b="1" baseline="0"/>
              <a:t> </a:t>
            </a:r>
            <a:r>
              <a:rPr lang="en-US" sz="1800" b="1" baseline="0"/>
              <a:t>Shanghai/</a:t>
            </a:r>
            <a:r>
              <a:rPr lang="en-US" sz="1800" b="1"/>
              <a:t>Taicang US$/m3</a:t>
            </a:r>
          </a:p>
        </c:rich>
      </c:tx>
      <c:layout>
        <c:manualLayout>
          <c:xMode val="edge"/>
          <c:yMode val="edge"/>
          <c:x val="0.12842696865497016"/>
          <c:y val="6.4440836208646241E-2"/>
        </c:manualLayout>
      </c:layout>
      <c:overlay val="0"/>
      <c:spPr>
        <a:noFill/>
        <a:ln>
          <a:noFill/>
        </a:ln>
        <a:effectLst/>
      </c:spPr>
      <c:txPr>
        <a:bodyPr rot="0" spcFirstLastPara="1" vertOverflow="ellipsis" vert="horz" wrap="square" anchor="ctr" anchorCtr="1"/>
        <a:lstStyle/>
        <a:p>
          <a:pPr>
            <a:defRPr sz="1800" b="1" i="0" u="none" strike="noStrike" kern="1200" spc="0" baseline="0">
              <a:solidFill>
                <a:schemeClr val="tx1">
                  <a:lumMod val="65000"/>
                  <a:lumOff val="35000"/>
                </a:schemeClr>
              </a:solidFill>
              <a:latin typeface="+mn-lt"/>
              <a:ea typeface="+mn-ea"/>
              <a:cs typeface="+mn-cs"/>
            </a:defRPr>
          </a:pPr>
          <a:endParaRPr lang="ru-RU"/>
        </a:p>
      </c:txPr>
    </c:title>
    <c:autoTitleDeleted val="0"/>
    <c:plotArea>
      <c:layout>
        <c:manualLayout>
          <c:layoutTarget val="inner"/>
          <c:xMode val="edge"/>
          <c:yMode val="edge"/>
          <c:x val="5.7722062343395927E-2"/>
          <c:y val="0.10225259375111928"/>
          <c:w val="0.92002199785374361"/>
          <c:h val="0.70579728745567638"/>
        </c:manualLayout>
      </c:layout>
      <c:lineChart>
        <c:grouping val="standard"/>
        <c:varyColors val="0"/>
        <c:ser>
          <c:idx val="0"/>
          <c:order val="0"/>
          <c:tx>
            <c:strRef>
              <c:f>'[230625 Динамика рекомендуемых цен ДЭЛ..xlsx]СИФ КНР сырой '!$AJ$29</c:f>
              <c:strCache>
                <c:ptCount val="1"/>
                <c:pt idx="0">
                  <c:v>Лиственница сырая</c:v>
                </c:pt>
              </c:strCache>
            </c:strRef>
          </c:tx>
          <c:spPr>
            <a:ln w="28575" cap="rnd">
              <a:solidFill>
                <a:schemeClr val="accent1"/>
              </a:solidFill>
              <a:round/>
            </a:ln>
            <a:effectLst/>
          </c:spPr>
          <c:marker>
            <c:symbol val="none"/>
          </c:marker>
          <c:cat>
            <c:numRef>
              <c:f>'[230625 Динамика рекомендуемых цен ДЭЛ..xlsx]СИФ КНР сырой '!$AI$30:$AI$49</c:f>
              <c:numCache>
                <c:formatCode>mmm\-yy</c:formatCode>
                <c:ptCount val="20"/>
                <c:pt idx="0">
                  <c:v>44562</c:v>
                </c:pt>
                <c:pt idx="1">
                  <c:v>44593</c:v>
                </c:pt>
                <c:pt idx="2">
                  <c:v>44621</c:v>
                </c:pt>
                <c:pt idx="3">
                  <c:v>44652</c:v>
                </c:pt>
                <c:pt idx="4">
                  <c:v>44682</c:v>
                </c:pt>
                <c:pt idx="5">
                  <c:v>44713</c:v>
                </c:pt>
                <c:pt idx="6">
                  <c:v>44743</c:v>
                </c:pt>
                <c:pt idx="7">
                  <c:v>44774</c:v>
                </c:pt>
                <c:pt idx="8">
                  <c:v>44805</c:v>
                </c:pt>
                <c:pt idx="9">
                  <c:v>44835</c:v>
                </c:pt>
                <c:pt idx="10">
                  <c:v>44866</c:v>
                </c:pt>
                <c:pt idx="11">
                  <c:v>44896</c:v>
                </c:pt>
                <c:pt idx="12">
                  <c:v>44927</c:v>
                </c:pt>
                <c:pt idx="13">
                  <c:v>44958</c:v>
                </c:pt>
                <c:pt idx="14">
                  <c:v>44986</c:v>
                </c:pt>
                <c:pt idx="15">
                  <c:v>45017</c:v>
                </c:pt>
                <c:pt idx="16">
                  <c:v>45047</c:v>
                </c:pt>
                <c:pt idx="17">
                  <c:v>45078</c:v>
                </c:pt>
                <c:pt idx="18">
                  <c:v>45108</c:v>
                </c:pt>
                <c:pt idx="19">
                  <c:v>45139</c:v>
                </c:pt>
              </c:numCache>
            </c:numRef>
          </c:cat>
          <c:val>
            <c:numRef>
              <c:f>'[230625 Динамика рекомендуемых цен ДЭЛ..xlsx]СИФ КНР сырой '!$AJ$30:$AJ$49</c:f>
              <c:numCache>
                <c:formatCode>General</c:formatCode>
                <c:ptCount val="20"/>
                <c:pt idx="0">
                  <c:v>300</c:v>
                </c:pt>
                <c:pt idx="1">
                  <c:v>297</c:v>
                </c:pt>
                <c:pt idx="2">
                  <c:v>297</c:v>
                </c:pt>
                <c:pt idx="3">
                  <c:v>280</c:v>
                </c:pt>
                <c:pt idx="4">
                  <c:v>280</c:v>
                </c:pt>
                <c:pt idx="5">
                  <c:v>250</c:v>
                </c:pt>
                <c:pt idx="6">
                  <c:v>210</c:v>
                </c:pt>
                <c:pt idx="7">
                  <c:v>210</c:v>
                </c:pt>
                <c:pt idx="8">
                  <c:v>200</c:v>
                </c:pt>
                <c:pt idx="9">
                  <c:v>200</c:v>
                </c:pt>
                <c:pt idx="10">
                  <c:v>260</c:v>
                </c:pt>
                <c:pt idx="11">
                  <c:v>240</c:v>
                </c:pt>
                <c:pt idx="12">
                  <c:v>220</c:v>
                </c:pt>
                <c:pt idx="13">
                  <c:v>230</c:v>
                </c:pt>
                <c:pt idx="14">
                  <c:v>230</c:v>
                </c:pt>
                <c:pt idx="15">
                  <c:v>230</c:v>
                </c:pt>
                <c:pt idx="16">
                  <c:v>215</c:v>
                </c:pt>
                <c:pt idx="17">
                  <c:v>210</c:v>
                </c:pt>
                <c:pt idx="18">
                  <c:v>190</c:v>
                </c:pt>
                <c:pt idx="19">
                  <c:v>195</c:v>
                </c:pt>
              </c:numCache>
            </c:numRef>
          </c:val>
          <c:smooth val="0"/>
        </c:ser>
        <c:ser>
          <c:idx val="1"/>
          <c:order val="1"/>
          <c:tx>
            <c:strRef>
              <c:f>'[230625 Динамика рекомендуемых цен ДЭЛ..xlsx]СИФ КНР сырой '!$AK$29</c:f>
              <c:strCache>
                <c:ptCount val="1"/>
                <c:pt idx="0">
                  <c:v>Лиственница сухая</c:v>
                </c:pt>
              </c:strCache>
            </c:strRef>
          </c:tx>
          <c:spPr>
            <a:ln w="28575" cap="rnd">
              <a:solidFill>
                <a:schemeClr val="accent2"/>
              </a:solidFill>
              <a:round/>
            </a:ln>
            <a:effectLst/>
          </c:spPr>
          <c:marker>
            <c:symbol val="none"/>
          </c:marker>
          <c:cat>
            <c:numRef>
              <c:f>'[230625 Динамика рекомендуемых цен ДЭЛ..xlsx]СИФ КНР сырой '!$AI$30:$AI$49</c:f>
              <c:numCache>
                <c:formatCode>mmm\-yy</c:formatCode>
                <c:ptCount val="20"/>
                <c:pt idx="0">
                  <c:v>44562</c:v>
                </c:pt>
                <c:pt idx="1">
                  <c:v>44593</c:v>
                </c:pt>
                <c:pt idx="2">
                  <c:v>44621</c:v>
                </c:pt>
                <c:pt idx="3">
                  <c:v>44652</c:v>
                </c:pt>
                <c:pt idx="4">
                  <c:v>44682</c:v>
                </c:pt>
                <c:pt idx="5">
                  <c:v>44713</c:v>
                </c:pt>
                <c:pt idx="6">
                  <c:v>44743</c:v>
                </c:pt>
                <c:pt idx="7">
                  <c:v>44774</c:v>
                </c:pt>
                <c:pt idx="8">
                  <c:v>44805</c:v>
                </c:pt>
                <c:pt idx="9">
                  <c:v>44835</c:v>
                </c:pt>
                <c:pt idx="10">
                  <c:v>44866</c:v>
                </c:pt>
                <c:pt idx="11">
                  <c:v>44896</c:v>
                </c:pt>
                <c:pt idx="12">
                  <c:v>44927</c:v>
                </c:pt>
                <c:pt idx="13">
                  <c:v>44958</c:v>
                </c:pt>
                <c:pt idx="14">
                  <c:v>44986</c:v>
                </c:pt>
                <c:pt idx="15">
                  <c:v>45017</c:v>
                </c:pt>
                <c:pt idx="16">
                  <c:v>45047</c:v>
                </c:pt>
                <c:pt idx="17">
                  <c:v>45078</c:v>
                </c:pt>
                <c:pt idx="18">
                  <c:v>45108</c:v>
                </c:pt>
                <c:pt idx="19">
                  <c:v>45139</c:v>
                </c:pt>
              </c:numCache>
            </c:numRef>
          </c:cat>
          <c:val>
            <c:numRef>
              <c:f>'[230625 Динамика рекомендуемых цен ДЭЛ..xlsx]СИФ КНР сырой '!$AK$30:$AK$49</c:f>
              <c:numCache>
                <c:formatCode>General</c:formatCode>
                <c:ptCount val="20"/>
                <c:pt idx="5">
                  <c:v>273</c:v>
                </c:pt>
                <c:pt idx="6">
                  <c:v>340</c:v>
                </c:pt>
                <c:pt idx="7">
                  <c:v>340</c:v>
                </c:pt>
                <c:pt idx="8">
                  <c:v>340</c:v>
                </c:pt>
                <c:pt idx="9">
                  <c:v>330</c:v>
                </c:pt>
                <c:pt idx="10">
                  <c:v>270</c:v>
                </c:pt>
                <c:pt idx="11">
                  <c:v>245</c:v>
                </c:pt>
                <c:pt idx="12">
                  <c:v>245</c:v>
                </c:pt>
                <c:pt idx="13">
                  <c:v>255</c:v>
                </c:pt>
                <c:pt idx="14">
                  <c:v>255</c:v>
                </c:pt>
                <c:pt idx="15">
                  <c:v>255</c:v>
                </c:pt>
                <c:pt idx="16">
                  <c:v>240</c:v>
                </c:pt>
                <c:pt idx="17">
                  <c:v>205</c:v>
                </c:pt>
                <c:pt idx="18">
                  <c:v>205</c:v>
                </c:pt>
                <c:pt idx="19">
                  <c:v>210</c:v>
                </c:pt>
              </c:numCache>
            </c:numRef>
          </c:val>
          <c:smooth val="0"/>
        </c:ser>
        <c:ser>
          <c:idx val="2"/>
          <c:order val="2"/>
          <c:tx>
            <c:strRef>
              <c:f>'[230625 Динамика рекомендуемых цен ДЭЛ..xlsx]СИФ КНР сырой '!$AL$29</c:f>
              <c:strCache>
                <c:ptCount val="1"/>
                <c:pt idx="0">
                  <c:v>Ель сырая</c:v>
                </c:pt>
              </c:strCache>
            </c:strRef>
          </c:tx>
          <c:spPr>
            <a:ln w="28575" cap="rnd">
              <a:solidFill>
                <a:schemeClr val="accent3"/>
              </a:solidFill>
              <a:round/>
            </a:ln>
            <a:effectLst/>
          </c:spPr>
          <c:marker>
            <c:symbol val="none"/>
          </c:marker>
          <c:cat>
            <c:numRef>
              <c:f>'[230625 Динамика рекомендуемых цен ДЭЛ..xlsx]СИФ КНР сырой '!$AI$30:$AI$49</c:f>
              <c:numCache>
                <c:formatCode>mmm\-yy</c:formatCode>
                <c:ptCount val="20"/>
                <c:pt idx="0">
                  <c:v>44562</c:v>
                </c:pt>
                <c:pt idx="1">
                  <c:v>44593</c:v>
                </c:pt>
                <c:pt idx="2">
                  <c:v>44621</c:v>
                </c:pt>
                <c:pt idx="3">
                  <c:v>44652</c:v>
                </c:pt>
                <c:pt idx="4">
                  <c:v>44682</c:v>
                </c:pt>
                <c:pt idx="5">
                  <c:v>44713</c:v>
                </c:pt>
                <c:pt idx="6">
                  <c:v>44743</c:v>
                </c:pt>
                <c:pt idx="7">
                  <c:v>44774</c:v>
                </c:pt>
                <c:pt idx="8">
                  <c:v>44805</c:v>
                </c:pt>
                <c:pt idx="9">
                  <c:v>44835</c:v>
                </c:pt>
                <c:pt idx="10">
                  <c:v>44866</c:v>
                </c:pt>
                <c:pt idx="11">
                  <c:v>44896</c:v>
                </c:pt>
                <c:pt idx="12">
                  <c:v>44927</c:v>
                </c:pt>
                <c:pt idx="13">
                  <c:v>44958</c:v>
                </c:pt>
                <c:pt idx="14">
                  <c:v>44986</c:v>
                </c:pt>
                <c:pt idx="15">
                  <c:v>45017</c:v>
                </c:pt>
                <c:pt idx="16">
                  <c:v>45047</c:v>
                </c:pt>
                <c:pt idx="17">
                  <c:v>45078</c:v>
                </c:pt>
                <c:pt idx="18">
                  <c:v>45108</c:v>
                </c:pt>
                <c:pt idx="19">
                  <c:v>45139</c:v>
                </c:pt>
              </c:numCache>
            </c:numRef>
          </c:cat>
          <c:val>
            <c:numRef>
              <c:f>'[230625 Динамика рекомендуемых цен ДЭЛ..xlsx]СИФ КНР сырой '!$AL$30:$AL$49</c:f>
              <c:numCache>
                <c:formatCode>General</c:formatCode>
                <c:ptCount val="20"/>
                <c:pt idx="0">
                  <c:v>225</c:v>
                </c:pt>
                <c:pt idx="1">
                  <c:v>225</c:v>
                </c:pt>
                <c:pt idx="2">
                  <c:v>267</c:v>
                </c:pt>
                <c:pt idx="3">
                  <c:v>250</c:v>
                </c:pt>
                <c:pt idx="4">
                  <c:v>250</c:v>
                </c:pt>
                <c:pt idx="5">
                  <c:v>225</c:v>
                </c:pt>
                <c:pt idx="6">
                  <c:v>200</c:v>
                </c:pt>
                <c:pt idx="7">
                  <c:v>200</c:v>
                </c:pt>
                <c:pt idx="8">
                  <c:v>190</c:v>
                </c:pt>
                <c:pt idx="9">
                  <c:v>190</c:v>
                </c:pt>
                <c:pt idx="10">
                  <c:v>225</c:v>
                </c:pt>
                <c:pt idx="11">
                  <c:v>205</c:v>
                </c:pt>
                <c:pt idx="12">
                  <c:v>205</c:v>
                </c:pt>
                <c:pt idx="13">
                  <c:v>215</c:v>
                </c:pt>
                <c:pt idx="14">
                  <c:v>215</c:v>
                </c:pt>
                <c:pt idx="15">
                  <c:v>215</c:v>
                </c:pt>
                <c:pt idx="16">
                  <c:v>200</c:v>
                </c:pt>
                <c:pt idx="17">
                  <c:v>195</c:v>
                </c:pt>
                <c:pt idx="18">
                  <c:v>195</c:v>
                </c:pt>
                <c:pt idx="19">
                  <c:v>200</c:v>
                </c:pt>
              </c:numCache>
            </c:numRef>
          </c:val>
          <c:smooth val="0"/>
        </c:ser>
        <c:ser>
          <c:idx val="3"/>
          <c:order val="3"/>
          <c:tx>
            <c:strRef>
              <c:f>'[230625 Динамика рекомендуемых цен ДЭЛ..xlsx]СИФ КНР сырой '!$AM$29</c:f>
              <c:strCache>
                <c:ptCount val="1"/>
                <c:pt idx="0">
                  <c:v>Ель сухая</c:v>
                </c:pt>
              </c:strCache>
            </c:strRef>
          </c:tx>
          <c:spPr>
            <a:ln w="28575" cap="rnd">
              <a:solidFill>
                <a:schemeClr val="accent4"/>
              </a:solidFill>
              <a:round/>
            </a:ln>
            <a:effectLst/>
          </c:spPr>
          <c:marker>
            <c:symbol val="none"/>
          </c:marker>
          <c:cat>
            <c:numRef>
              <c:f>'[230625 Динамика рекомендуемых цен ДЭЛ..xlsx]СИФ КНР сырой '!$AI$30:$AI$49</c:f>
              <c:numCache>
                <c:formatCode>mmm\-yy</c:formatCode>
                <c:ptCount val="20"/>
                <c:pt idx="0">
                  <c:v>44562</c:v>
                </c:pt>
                <c:pt idx="1">
                  <c:v>44593</c:v>
                </c:pt>
                <c:pt idx="2">
                  <c:v>44621</c:v>
                </c:pt>
                <c:pt idx="3">
                  <c:v>44652</c:v>
                </c:pt>
                <c:pt idx="4">
                  <c:v>44682</c:v>
                </c:pt>
                <c:pt idx="5">
                  <c:v>44713</c:v>
                </c:pt>
                <c:pt idx="6">
                  <c:v>44743</c:v>
                </c:pt>
                <c:pt idx="7">
                  <c:v>44774</c:v>
                </c:pt>
                <c:pt idx="8">
                  <c:v>44805</c:v>
                </c:pt>
                <c:pt idx="9">
                  <c:v>44835</c:v>
                </c:pt>
                <c:pt idx="10">
                  <c:v>44866</c:v>
                </c:pt>
                <c:pt idx="11">
                  <c:v>44896</c:v>
                </c:pt>
                <c:pt idx="12">
                  <c:v>44927</c:v>
                </c:pt>
                <c:pt idx="13">
                  <c:v>44958</c:v>
                </c:pt>
                <c:pt idx="14">
                  <c:v>44986</c:v>
                </c:pt>
                <c:pt idx="15">
                  <c:v>45017</c:v>
                </c:pt>
                <c:pt idx="16">
                  <c:v>45047</c:v>
                </c:pt>
                <c:pt idx="17">
                  <c:v>45078</c:v>
                </c:pt>
                <c:pt idx="18">
                  <c:v>45108</c:v>
                </c:pt>
                <c:pt idx="19">
                  <c:v>45139</c:v>
                </c:pt>
              </c:numCache>
            </c:numRef>
          </c:cat>
          <c:val>
            <c:numRef>
              <c:f>'[230625 Динамика рекомендуемых цен ДЭЛ..xlsx]СИФ КНР сырой '!$AM$30:$AM$49</c:f>
              <c:numCache>
                <c:formatCode>General</c:formatCode>
                <c:ptCount val="20"/>
                <c:pt idx="0">
                  <c:v>300</c:v>
                </c:pt>
                <c:pt idx="1">
                  <c:v>300</c:v>
                </c:pt>
                <c:pt idx="2">
                  <c:v>370</c:v>
                </c:pt>
                <c:pt idx="3">
                  <c:v>350</c:v>
                </c:pt>
                <c:pt idx="4">
                  <c:v>350</c:v>
                </c:pt>
                <c:pt idx="5">
                  <c:v>218</c:v>
                </c:pt>
                <c:pt idx="6">
                  <c:v>280</c:v>
                </c:pt>
                <c:pt idx="7">
                  <c:v>280</c:v>
                </c:pt>
                <c:pt idx="8">
                  <c:v>280</c:v>
                </c:pt>
                <c:pt idx="9">
                  <c:v>270</c:v>
                </c:pt>
                <c:pt idx="10">
                  <c:v>235</c:v>
                </c:pt>
                <c:pt idx="11">
                  <c:v>220</c:v>
                </c:pt>
                <c:pt idx="12">
                  <c:v>225</c:v>
                </c:pt>
                <c:pt idx="13">
                  <c:v>235</c:v>
                </c:pt>
                <c:pt idx="14">
                  <c:v>235</c:v>
                </c:pt>
                <c:pt idx="15">
                  <c:v>235</c:v>
                </c:pt>
                <c:pt idx="16">
                  <c:v>220</c:v>
                </c:pt>
                <c:pt idx="17">
                  <c:v>215</c:v>
                </c:pt>
                <c:pt idx="18">
                  <c:v>215</c:v>
                </c:pt>
                <c:pt idx="19">
                  <c:v>220</c:v>
                </c:pt>
              </c:numCache>
            </c:numRef>
          </c:val>
          <c:smooth val="0"/>
        </c:ser>
        <c:dLbls>
          <c:showLegendKey val="0"/>
          <c:showVal val="0"/>
          <c:showCatName val="0"/>
          <c:showSerName val="0"/>
          <c:showPercent val="0"/>
          <c:showBubbleSize val="0"/>
        </c:dLbls>
        <c:smooth val="0"/>
        <c:axId val="464740456"/>
        <c:axId val="464740848"/>
      </c:lineChart>
      <c:dateAx>
        <c:axId val="464740456"/>
        <c:scaling>
          <c:orientation val="minMax"/>
        </c:scaling>
        <c:delete val="0"/>
        <c:axPos val="b"/>
        <c:numFmt formatCode="mmm\-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crossAx val="464740848"/>
        <c:crosses val="autoZero"/>
        <c:auto val="1"/>
        <c:lblOffset val="100"/>
        <c:baseTimeUnit val="months"/>
      </c:dateAx>
      <c:valAx>
        <c:axId val="4647408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crossAx val="464740456"/>
        <c:crosses val="autoZero"/>
        <c:crossBetween val="between"/>
      </c:valAx>
      <c:spPr>
        <a:noFill/>
        <a:ln>
          <a:noFill/>
        </a:ln>
        <a:effectLst/>
      </c:spPr>
    </c:plotArea>
    <c:legend>
      <c:legendPos val="b"/>
      <c:layout>
        <c:manualLayout>
          <c:xMode val="edge"/>
          <c:yMode val="edge"/>
          <c:x val="0"/>
          <c:y val="0.90459234231545271"/>
          <c:w val="0.99856332093670586"/>
          <c:h val="9.5407657684547315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ru-RU"/>
        </a:p>
      </c:txPr>
    </c:legend>
    <c:plotVisOnly val="1"/>
    <c:dispBlanksAs val="gap"/>
    <c:showDLblsOverMax val="0"/>
  </c:chart>
  <c:spPr>
    <a:noFill/>
    <a:ln>
      <a:noFill/>
    </a:ln>
    <a:effectLst/>
  </c:spPr>
  <c:txPr>
    <a:bodyPr/>
    <a:lstStyle/>
    <a:p>
      <a:pPr>
        <a:defRPr/>
      </a:pPr>
      <a:endParaRPr lang="ru-RU"/>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spc="0" baseline="0">
                <a:solidFill>
                  <a:schemeClr val="tx1">
                    <a:lumMod val="65000"/>
                    <a:lumOff val="35000"/>
                  </a:schemeClr>
                </a:solidFill>
                <a:latin typeface="+mn-lt"/>
                <a:ea typeface="+mn-ea"/>
                <a:cs typeface="+mn-cs"/>
              </a:defRPr>
            </a:pPr>
            <a:r>
              <a:rPr lang="ru-RU" sz="1800" b="1"/>
              <a:t>Пиломатериалы </a:t>
            </a:r>
            <a:r>
              <a:rPr lang="en-US" sz="1800" b="1"/>
              <a:t>DAP Suifenghe US$</a:t>
            </a:r>
            <a:r>
              <a:rPr lang="ru-RU" sz="1800" b="1"/>
              <a:t>/</a:t>
            </a:r>
            <a:r>
              <a:rPr lang="en-US" sz="1800" b="1"/>
              <a:t>m</a:t>
            </a:r>
            <a:r>
              <a:rPr lang="ru-RU" sz="1800" b="1"/>
              <a:t>3</a:t>
            </a:r>
          </a:p>
        </c:rich>
      </c:tx>
      <c:overlay val="0"/>
      <c:spPr>
        <a:noFill/>
        <a:ln>
          <a:noFill/>
        </a:ln>
        <a:effectLst/>
      </c:spPr>
      <c:txPr>
        <a:bodyPr rot="0" spcFirstLastPara="1" vertOverflow="ellipsis" vert="horz" wrap="square" anchor="ctr" anchorCtr="1"/>
        <a:lstStyle/>
        <a:p>
          <a:pPr>
            <a:defRPr sz="1800" b="1" i="0" u="none" strike="noStrike" kern="1200" spc="0" baseline="0">
              <a:solidFill>
                <a:schemeClr val="tx1">
                  <a:lumMod val="65000"/>
                  <a:lumOff val="35000"/>
                </a:schemeClr>
              </a:solidFill>
              <a:latin typeface="+mn-lt"/>
              <a:ea typeface="+mn-ea"/>
              <a:cs typeface="+mn-cs"/>
            </a:defRPr>
          </a:pPr>
          <a:endParaRPr lang="ru-RU"/>
        </a:p>
      </c:txPr>
    </c:title>
    <c:autoTitleDeleted val="0"/>
    <c:plotArea>
      <c:layout/>
      <c:lineChart>
        <c:grouping val="standard"/>
        <c:varyColors val="0"/>
        <c:ser>
          <c:idx val="0"/>
          <c:order val="0"/>
          <c:tx>
            <c:strRef>
              <c:f>'[230829 Динамика рекомендуемых цен ДЭЛ..xlsx]Пиломатериал Суйфэньхэ '!$P$178</c:f>
              <c:strCache>
                <c:ptCount val="1"/>
                <c:pt idx="0">
                  <c:v>Лиственница сырая</c:v>
                </c:pt>
              </c:strCache>
            </c:strRef>
          </c:tx>
          <c:spPr>
            <a:ln w="28575" cap="rnd">
              <a:solidFill>
                <a:schemeClr val="accent1"/>
              </a:solidFill>
              <a:round/>
            </a:ln>
            <a:effectLst/>
          </c:spPr>
          <c:marker>
            <c:symbol val="none"/>
          </c:marker>
          <c:cat>
            <c:numRef>
              <c:f>'[230829 Динамика рекомендуемых цен ДЭЛ..xlsx]Пиломатериал Суйфэньхэ '!$O$179:$O$199</c:f>
              <c:numCache>
                <c:formatCode>mmm\-yy</c:formatCode>
                <c:ptCount val="21"/>
                <c:pt idx="0">
                  <c:v>44562</c:v>
                </c:pt>
                <c:pt idx="1">
                  <c:v>44593</c:v>
                </c:pt>
                <c:pt idx="2">
                  <c:v>44621</c:v>
                </c:pt>
                <c:pt idx="3">
                  <c:v>44652</c:v>
                </c:pt>
                <c:pt idx="4">
                  <c:v>44682</c:v>
                </c:pt>
                <c:pt idx="5">
                  <c:v>44713</c:v>
                </c:pt>
                <c:pt idx="6">
                  <c:v>44743</c:v>
                </c:pt>
                <c:pt idx="7">
                  <c:v>44774</c:v>
                </c:pt>
                <c:pt idx="8">
                  <c:v>44805</c:v>
                </c:pt>
                <c:pt idx="9">
                  <c:v>44835</c:v>
                </c:pt>
                <c:pt idx="10">
                  <c:v>44866</c:v>
                </c:pt>
                <c:pt idx="11">
                  <c:v>44896</c:v>
                </c:pt>
                <c:pt idx="12">
                  <c:v>44927</c:v>
                </c:pt>
                <c:pt idx="13">
                  <c:v>44958</c:v>
                </c:pt>
                <c:pt idx="14">
                  <c:v>44986</c:v>
                </c:pt>
                <c:pt idx="15">
                  <c:v>45017</c:v>
                </c:pt>
                <c:pt idx="16">
                  <c:v>45047</c:v>
                </c:pt>
                <c:pt idx="17">
                  <c:v>45078</c:v>
                </c:pt>
                <c:pt idx="18">
                  <c:v>45108</c:v>
                </c:pt>
                <c:pt idx="19">
                  <c:v>45139</c:v>
                </c:pt>
                <c:pt idx="20">
                  <c:v>45170</c:v>
                </c:pt>
              </c:numCache>
            </c:numRef>
          </c:cat>
          <c:val>
            <c:numRef>
              <c:f>'[230829 Динамика рекомендуемых цен ДЭЛ..xlsx]Пиломатериал Суйфэньхэ '!$P$179:$P$199</c:f>
              <c:numCache>
                <c:formatCode>General</c:formatCode>
                <c:ptCount val="21"/>
                <c:pt idx="0">
                  <c:v>225</c:v>
                </c:pt>
                <c:pt idx="1">
                  <c:v>300</c:v>
                </c:pt>
                <c:pt idx="2">
                  <c:v>325</c:v>
                </c:pt>
                <c:pt idx="3">
                  <c:v>310</c:v>
                </c:pt>
                <c:pt idx="4">
                  <c:v>310</c:v>
                </c:pt>
                <c:pt idx="5">
                  <c:v>260</c:v>
                </c:pt>
                <c:pt idx="6">
                  <c:v>250</c:v>
                </c:pt>
                <c:pt idx="7">
                  <c:v>250</c:v>
                </c:pt>
                <c:pt idx="8">
                  <c:v>250</c:v>
                </c:pt>
                <c:pt idx="9">
                  <c:v>250</c:v>
                </c:pt>
                <c:pt idx="10">
                  <c:v>250</c:v>
                </c:pt>
                <c:pt idx="11">
                  <c:v>225</c:v>
                </c:pt>
                <c:pt idx="12">
                  <c:v>215</c:v>
                </c:pt>
                <c:pt idx="13">
                  <c:v>225</c:v>
                </c:pt>
                <c:pt idx="14">
                  <c:v>225</c:v>
                </c:pt>
                <c:pt idx="15">
                  <c:v>225</c:v>
                </c:pt>
                <c:pt idx="16">
                  <c:v>215</c:v>
                </c:pt>
                <c:pt idx="17">
                  <c:v>190</c:v>
                </c:pt>
                <c:pt idx="18">
                  <c:v>175</c:v>
                </c:pt>
                <c:pt idx="19">
                  <c:v>180</c:v>
                </c:pt>
                <c:pt idx="20">
                  <c:v>185</c:v>
                </c:pt>
              </c:numCache>
            </c:numRef>
          </c:val>
          <c:smooth val="0"/>
        </c:ser>
        <c:ser>
          <c:idx val="1"/>
          <c:order val="1"/>
          <c:tx>
            <c:strRef>
              <c:f>'[230829 Динамика рекомендуемых цен ДЭЛ..xlsx]Пиломатериал Суйфэньхэ '!$Q$178</c:f>
              <c:strCache>
                <c:ptCount val="1"/>
                <c:pt idx="0">
                  <c:v>Лиственница сухая</c:v>
                </c:pt>
              </c:strCache>
            </c:strRef>
          </c:tx>
          <c:spPr>
            <a:ln w="28575" cap="rnd">
              <a:solidFill>
                <a:schemeClr val="accent2"/>
              </a:solidFill>
              <a:round/>
            </a:ln>
            <a:effectLst/>
          </c:spPr>
          <c:marker>
            <c:symbol val="none"/>
          </c:marker>
          <c:cat>
            <c:numRef>
              <c:f>'[230829 Динамика рекомендуемых цен ДЭЛ..xlsx]Пиломатериал Суйфэньхэ '!$O$179:$O$199</c:f>
              <c:numCache>
                <c:formatCode>mmm\-yy</c:formatCode>
                <c:ptCount val="21"/>
                <c:pt idx="0">
                  <c:v>44562</c:v>
                </c:pt>
                <c:pt idx="1">
                  <c:v>44593</c:v>
                </c:pt>
                <c:pt idx="2">
                  <c:v>44621</c:v>
                </c:pt>
                <c:pt idx="3">
                  <c:v>44652</c:v>
                </c:pt>
                <c:pt idx="4">
                  <c:v>44682</c:v>
                </c:pt>
                <c:pt idx="5">
                  <c:v>44713</c:v>
                </c:pt>
                <c:pt idx="6">
                  <c:v>44743</c:v>
                </c:pt>
                <c:pt idx="7">
                  <c:v>44774</c:v>
                </c:pt>
                <c:pt idx="8">
                  <c:v>44805</c:v>
                </c:pt>
                <c:pt idx="9">
                  <c:v>44835</c:v>
                </c:pt>
                <c:pt idx="10">
                  <c:v>44866</c:v>
                </c:pt>
                <c:pt idx="11">
                  <c:v>44896</c:v>
                </c:pt>
                <c:pt idx="12">
                  <c:v>44927</c:v>
                </c:pt>
                <c:pt idx="13">
                  <c:v>44958</c:v>
                </c:pt>
                <c:pt idx="14">
                  <c:v>44986</c:v>
                </c:pt>
                <c:pt idx="15">
                  <c:v>45017</c:v>
                </c:pt>
                <c:pt idx="16">
                  <c:v>45047</c:v>
                </c:pt>
                <c:pt idx="17">
                  <c:v>45078</c:v>
                </c:pt>
                <c:pt idx="18">
                  <c:v>45108</c:v>
                </c:pt>
                <c:pt idx="19">
                  <c:v>45139</c:v>
                </c:pt>
                <c:pt idx="20">
                  <c:v>45170</c:v>
                </c:pt>
              </c:numCache>
            </c:numRef>
          </c:cat>
          <c:val>
            <c:numRef>
              <c:f>'[230829 Динамика рекомендуемых цен ДЭЛ..xlsx]Пиломатериал Суйфэньхэ '!$Q$179:$Q$199</c:f>
              <c:numCache>
                <c:formatCode>General</c:formatCode>
                <c:ptCount val="21"/>
                <c:pt idx="0">
                  <c:v>235</c:v>
                </c:pt>
                <c:pt idx="1">
                  <c:v>300</c:v>
                </c:pt>
                <c:pt idx="2">
                  <c:v>325</c:v>
                </c:pt>
                <c:pt idx="3">
                  <c:v>310</c:v>
                </c:pt>
                <c:pt idx="4">
                  <c:v>310</c:v>
                </c:pt>
                <c:pt idx="5">
                  <c:v>260</c:v>
                </c:pt>
                <c:pt idx="6">
                  <c:v>250</c:v>
                </c:pt>
                <c:pt idx="7">
                  <c:v>250</c:v>
                </c:pt>
                <c:pt idx="8">
                  <c:v>250</c:v>
                </c:pt>
                <c:pt idx="9">
                  <c:v>250</c:v>
                </c:pt>
                <c:pt idx="10">
                  <c:v>260</c:v>
                </c:pt>
                <c:pt idx="11">
                  <c:v>230</c:v>
                </c:pt>
                <c:pt idx="12">
                  <c:v>225</c:v>
                </c:pt>
                <c:pt idx="13">
                  <c:v>225</c:v>
                </c:pt>
                <c:pt idx="14">
                  <c:v>235</c:v>
                </c:pt>
                <c:pt idx="15">
                  <c:v>235</c:v>
                </c:pt>
                <c:pt idx="16">
                  <c:v>225</c:v>
                </c:pt>
                <c:pt idx="17">
                  <c:v>200</c:v>
                </c:pt>
                <c:pt idx="18">
                  <c:v>175</c:v>
                </c:pt>
                <c:pt idx="19">
                  <c:v>180</c:v>
                </c:pt>
                <c:pt idx="20">
                  <c:v>190</c:v>
                </c:pt>
              </c:numCache>
            </c:numRef>
          </c:val>
          <c:smooth val="0"/>
        </c:ser>
        <c:ser>
          <c:idx val="2"/>
          <c:order val="2"/>
          <c:tx>
            <c:strRef>
              <c:f>'[230829 Динамика рекомендуемых цен ДЭЛ..xlsx]Пиломатериал Суйфэньхэ '!$R$178</c:f>
              <c:strCache>
                <c:ptCount val="1"/>
                <c:pt idx="0">
                  <c:v>Ель сырая</c:v>
                </c:pt>
              </c:strCache>
            </c:strRef>
          </c:tx>
          <c:spPr>
            <a:ln w="28575" cap="rnd">
              <a:solidFill>
                <a:schemeClr val="accent3"/>
              </a:solidFill>
              <a:round/>
            </a:ln>
            <a:effectLst/>
          </c:spPr>
          <c:marker>
            <c:symbol val="none"/>
          </c:marker>
          <c:cat>
            <c:numRef>
              <c:f>'[230829 Динамика рекомендуемых цен ДЭЛ..xlsx]Пиломатериал Суйфэньхэ '!$O$179:$O$199</c:f>
              <c:numCache>
                <c:formatCode>mmm\-yy</c:formatCode>
                <c:ptCount val="21"/>
                <c:pt idx="0">
                  <c:v>44562</c:v>
                </c:pt>
                <c:pt idx="1">
                  <c:v>44593</c:v>
                </c:pt>
                <c:pt idx="2">
                  <c:v>44621</c:v>
                </c:pt>
                <c:pt idx="3">
                  <c:v>44652</c:v>
                </c:pt>
                <c:pt idx="4">
                  <c:v>44682</c:v>
                </c:pt>
                <c:pt idx="5">
                  <c:v>44713</c:v>
                </c:pt>
                <c:pt idx="6">
                  <c:v>44743</c:v>
                </c:pt>
                <c:pt idx="7">
                  <c:v>44774</c:v>
                </c:pt>
                <c:pt idx="8">
                  <c:v>44805</c:v>
                </c:pt>
                <c:pt idx="9">
                  <c:v>44835</c:v>
                </c:pt>
                <c:pt idx="10">
                  <c:v>44866</c:v>
                </c:pt>
                <c:pt idx="11">
                  <c:v>44896</c:v>
                </c:pt>
                <c:pt idx="12">
                  <c:v>44927</c:v>
                </c:pt>
                <c:pt idx="13">
                  <c:v>44958</c:v>
                </c:pt>
                <c:pt idx="14">
                  <c:v>44986</c:v>
                </c:pt>
                <c:pt idx="15">
                  <c:v>45017</c:v>
                </c:pt>
                <c:pt idx="16">
                  <c:v>45047</c:v>
                </c:pt>
                <c:pt idx="17">
                  <c:v>45078</c:v>
                </c:pt>
                <c:pt idx="18">
                  <c:v>45108</c:v>
                </c:pt>
                <c:pt idx="19">
                  <c:v>45139</c:v>
                </c:pt>
                <c:pt idx="20">
                  <c:v>45170</c:v>
                </c:pt>
              </c:numCache>
            </c:numRef>
          </c:cat>
          <c:val>
            <c:numRef>
              <c:f>'[230829 Динамика рекомендуемых цен ДЭЛ..xlsx]Пиломатериал Суйфэньхэ '!$R$179:$R$199</c:f>
              <c:numCache>
                <c:formatCode>General</c:formatCode>
                <c:ptCount val="21"/>
                <c:pt idx="0">
                  <c:v>235</c:v>
                </c:pt>
                <c:pt idx="1">
                  <c:v>250</c:v>
                </c:pt>
                <c:pt idx="2">
                  <c:v>290</c:v>
                </c:pt>
                <c:pt idx="3">
                  <c:v>280</c:v>
                </c:pt>
                <c:pt idx="4">
                  <c:v>280</c:v>
                </c:pt>
                <c:pt idx="5">
                  <c:v>260</c:v>
                </c:pt>
                <c:pt idx="6">
                  <c:v>240</c:v>
                </c:pt>
                <c:pt idx="7">
                  <c:v>240</c:v>
                </c:pt>
                <c:pt idx="8">
                  <c:v>240</c:v>
                </c:pt>
                <c:pt idx="9">
                  <c:v>240</c:v>
                </c:pt>
                <c:pt idx="10">
                  <c:v>235</c:v>
                </c:pt>
                <c:pt idx="11">
                  <c:v>210</c:v>
                </c:pt>
                <c:pt idx="12">
                  <c:v>200</c:v>
                </c:pt>
                <c:pt idx="13">
                  <c:v>210</c:v>
                </c:pt>
                <c:pt idx="14">
                  <c:v>210</c:v>
                </c:pt>
                <c:pt idx="15">
                  <c:v>190</c:v>
                </c:pt>
                <c:pt idx="16">
                  <c:v>180</c:v>
                </c:pt>
                <c:pt idx="17">
                  <c:v>160</c:v>
                </c:pt>
                <c:pt idx="18">
                  <c:v>160</c:v>
                </c:pt>
                <c:pt idx="19">
                  <c:v>165</c:v>
                </c:pt>
                <c:pt idx="20">
                  <c:v>170</c:v>
                </c:pt>
              </c:numCache>
            </c:numRef>
          </c:val>
          <c:smooth val="0"/>
        </c:ser>
        <c:ser>
          <c:idx val="3"/>
          <c:order val="3"/>
          <c:tx>
            <c:strRef>
              <c:f>'[230829 Динамика рекомендуемых цен ДЭЛ..xlsx]Пиломатериал Суйфэньхэ '!$S$178</c:f>
              <c:strCache>
                <c:ptCount val="1"/>
                <c:pt idx="0">
                  <c:v>Ель сухая</c:v>
                </c:pt>
              </c:strCache>
            </c:strRef>
          </c:tx>
          <c:spPr>
            <a:ln w="28575" cap="rnd">
              <a:solidFill>
                <a:schemeClr val="accent4"/>
              </a:solidFill>
              <a:round/>
            </a:ln>
            <a:effectLst/>
          </c:spPr>
          <c:marker>
            <c:symbol val="none"/>
          </c:marker>
          <c:cat>
            <c:numRef>
              <c:f>'[230829 Динамика рекомендуемых цен ДЭЛ..xlsx]Пиломатериал Суйфэньхэ '!$O$179:$O$199</c:f>
              <c:numCache>
                <c:formatCode>mmm\-yy</c:formatCode>
                <c:ptCount val="21"/>
                <c:pt idx="0">
                  <c:v>44562</c:v>
                </c:pt>
                <c:pt idx="1">
                  <c:v>44593</c:v>
                </c:pt>
                <c:pt idx="2">
                  <c:v>44621</c:v>
                </c:pt>
                <c:pt idx="3">
                  <c:v>44652</c:v>
                </c:pt>
                <c:pt idx="4">
                  <c:v>44682</c:v>
                </c:pt>
                <c:pt idx="5">
                  <c:v>44713</c:v>
                </c:pt>
                <c:pt idx="6">
                  <c:v>44743</c:v>
                </c:pt>
                <c:pt idx="7">
                  <c:v>44774</c:v>
                </c:pt>
                <c:pt idx="8">
                  <c:v>44805</c:v>
                </c:pt>
                <c:pt idx="9">
                  <c:v>44835</c:v>
                </c:pt>
                <c:pt idx="10">
                  <c:v>44866</c:v>
                </c:pt>
                <c:pt idx="11">
                  <c:v>44896</c:v>
                </c:pt>
                <c:pt idx="12">
                  <c:v>44927</c:v>
                </c:pt>
                <c:pt idx="13">
                  <c:v>44958</c:v>
                </c:pt>
                <c:pt idx="14">
                  <c:v>44986</c:v>
                </c:pt>
                <c:pt idx="15">
                  <c:v>45017</c:v>
                </c:pt>
                <c:pt idx="16">
                  <c:v>45047</c:v>
                </c:pt>
                <c:pt idx="17">
                  <c:v>45078</c:v>
                </c:pt>
                <c:pt idx="18">
                  <c:v>45108</c:v>
                </c:pt>
                <c:pt idx="19">
                  <c:v>45139</c:v>
                </c:pt>
                <c:pt idx="20">
                  <c:v>45170</c:v>
                </c:pt>
              </c:numCache>
            </c:numRef>
          </c:cat>
          <c:val>
            <c:numRef>
              <c:f>'[230829 Динамика рекомендуемых цен ДЭЛ..xlsx]Пиломатериал Суйфэньхэ '!$S$179:$S$199</c:f>
              <c:numCache>
                <c:formatCode>General</c:formatCode>
                <c:ptCount val="21"/>
                <c:pt idx="0">
                  <c:v>235</c:v>
                </c:pt>
                <c:pt idx="1">
                  <c:v>250</c:v>
                </c:pt>
                <c:pt idx="2">
                  <c:v>290</c:v>
                </c:pt>
                <c:pt idx="3">
                  <c:v>280</c:v>
                </c:pt>
                <c:pt idx="4">
                  <c:v>280</c:v>
                </c:pt>
                <c:pt idx="5">
                  <c:v>260</c:v>
                </c:pt>
                <c:pt idx="6">
                  <c:v>240</c:v>
                </c:pt>
                <c:pt idx="7">
                  <c:v>240</c:v>
                </c:pt>
                <c:pt idx="8">
                  <c:v>240</c:v>
                </c:pt>
                <c:pt idx="9">
                  <c:v>240</c:v>
                </c:pt>
                <c:pt idx="10">
                  <c:v>245</c:v>
                </c:pt>
                <c:pt idx="11">
                  <c:v>225</c:v>
                </c:pt>
                <c:pt idx="12">
                  <c:v>210</c:v>
                </c:pt>
                <c:pt idx="13">
                  <c:v>220</c:v>
                </c:pt>
                <c:pt idx="14">
                  <c:v>220</c:v>
                </c:pt>
                <c:pt idx="15">
                  <c:v>200</c:v>
                </c:pt>
                <c:pt idx="16">
                  <c:v>190</c:v>
                </c:pt>
                <c:pt idx="17">
                  <c:v>170</c:v>
                </c:pt>
                <c:pt idx="18">
                  <c:v>170</c:v>
                </c:pt>
                <c:pt idx="19">
                  <c:v>175</c:v>
                </c:pt>
                <c:pt idx="20">
                  <c:v>185</c:v>
                </c:pt>
              </c:numCache>
            </c:numRef>
          </c:val>
          <c:smooth val="0"/>
        </c:ser>
        <c:dLbls>
          <c:showLegendKey val="0"/>
          <c:showVal val="0"/>
          <c:showCatName val="0"/>
          <c:showSerName val="0"/>
          <c:showPercent val="0"/>
          <c:showBubbleSize val="0"/>
        </c:dLbls>
        <c:smooth val="0"/>
        <c:axId val="464741632"/>
        <c:axId val="511524960"/>
      </c:lineChart>
      <c:dateAx>
        <c:axId val="464741632"/>
        <c:scaling>
          <c:orientation val="minMax"/>
        </c:scaling>
        <c:delete val="0"/>
        <c:axPos val="b"/>
        <c:numFmt formatCode="mmm\-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crossAx val="511524960"/>
        <c:crosses val="autoZero"/>
        <c:auto val="1"/>
        <c:lblOffset val="100"/>
        <c:baseTimeUnit val="months"/>
      </c:dateAx>
      <c:valAx>
        <c:axId val="5115249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crossAx val="4647416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ru-RU"/>
        </a:p>
      </c:txPr>
    </c:legend>
    <c:plotVisOnly val="1"/>
    <c:dispBlanksAs val="gap"/>
    <c:showDLblsOverMax val="0"/>
  </c:chart>
  <c:spPr>
    <a:noFill/>
    <a:ln>
      <a:noFill/>
    </a:ln>
    <a:effectLst/>
  </c:spPr>
  <c:txPr>
    <a:bodyPr/>
    <a:lstStyle/>
    <a:p>
      <a:pPr>
        <a:defRPr/>
      </a:pPr>
      <a:endParaRPr lang="ru-RU"/>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none" spc="20" baseline="0">
                <a:solidFill>
                  <a:schemeClr val="dk1">
                    <a:lumMod val="50000"/>
                    <a:lumOff val="50000"/>
                  </a:schemeClr>
                </a:solidFill>
                <a:latin typeface="+mn-lt"/>
                <a:ea typeface="+mn-ea"/>
                <a:cs typeface="+mn-cs"/>
              </a:defRPr>
            </a:pPr>
            <a:r>
              <a:rPr lang="ru-RU" b="1"/>
              <a:t>Щепа </a:t>
            </a:r>
            <a:r>
              <a:rPr lang="en-US" b="1"/>
              <a:t>CFR in US$ per 1 BDMT</a:t>
            </a:r>
          </a:p>
        </c:rich>
      </c:tx>
      <c:overlay val="0"/>
      <c:spPr>
        <a:noFill/>
        <a:ln>
          <a:noFill/>
        </a:ln>
        <a:effectLst/>
      </c:spPr>
      <c:txPr>
        <a:bodyPr rot="0" spcFirstLastPara="1" vertOverflow="ellipsis" vert="horz" wrap="square" anchor="ctr" anchorCtr="1"/>
        <a:lstStyle/>
        <a:p>
          <a:pPr>
            <a:defRPr sz="1862" b="1" i="0" u="none" strike="noStrike" kern="1200" cap="none" spc="20" baseline="0">
              <a:solidFill>
                <a:schemeClr val="dk1">
                  <a:lumMod val="50000"/>
                  <a:lumOff val="50000"/>
                </a:schemeClr>
              </a:solidFill>
              <a:latin typeface="+mn-lt"/>
              <a:ea typeface="+mn-ea"/>
              <a:cs typeface="+mn-cs"/>
            </a:defRPr>
          </a:pPr>
          <a:endParaRPr lang="ru-RU"/>
        </a:p>
      </c:txPr>
    </c:title>
    <c:autoTitleDeleted val="0"/>
    <c:plotArea>
      <c:layout/>
      <c:lineChart>
        <c:grouping val="standard"/>
        <c:varyColors val="0"/>
        <c:ser>
          <c:idx val="0"/>
          <c:order val="0"/>
          <c:tx>
            <c:strRef>
              <c:f>Щепа!$L$28</c:f>
              <c:strCache>
                <c:ptCount val="1"/>
                <c:pt idx="0">
                  <c:v>Группа А</c:v>
                </c:pt>
              </c:strCache>
            </c:strRef>
          </c:tx>
          <c:spPr>
            <a:ln w="22225" cap="rnd" cmpd="sng" algn="ctr">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dk1">
                        <a:lumMod val="65000"/>
                        <a:lumOff val="35000"/>
                      </a:schemeClr>
                    </a:solidFill>
                    <a:latin typeface="+mn-lt"/>
                    <a:ea typeface="+mn-ea"/>
                    <a:cs typeface="+mn-cs"/>
                  </a:defRPr>
                </a:pPr>
                <a:endParaRPr lang="ru-RU"/>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cat>
            <c:numRef>
              <c:f>Щепа!$K$29:$K$46</c:f>
              <c:numCache>
                <c:formatCode>mmm\-yy</c:formatCode>
                <c:ptCount val="18"/>
                <c:pt idx="0">
                  <c:v>44621</c:v>
                </c:pt>
                <c:pt idx="1">
                  <c:v>44652</c:v>
                </c:pt>
                <c:pt idx="2">
                  <c:v>44682</c:v>
                </c:pt>
                <c:pt idx="3">
                  <c:v>44713</c:v>
                </c:pt>
                <c:pt idx="4">
                  <c:v>44743</c:v>
                </c:pt>
                <c:pt idx="5">
                  <c:v>44774</c:v>
                </c:pt>
                <c:pt idx="6">
                  <c:v>44805</c:v>
                </c:pt>
                <c:pt idx="7">
                  <c:v>44835</c:v>
                </c:pt>
                <c:pt idx="8">
                  <c:v>44866</c:v>
                </c:pt>
                <c:pt idx="9">
                  <c:v>44896</c:v>
                </c:pt>
                <c:pt idx="10">
                  <c:v>44927</c:v>
                </c:pt>
                <c:pt idx="11">
                  <c:v>44958</c:v>
                </c:pt>
                <c:pt idx="12">
                  <c:v>44986</c:v>
                </c:pt>
                <c:pt idx="13">
                  <c:v>45017</c:v>
                </c:pt>
                <c:pt idx="14">
                  <c:v>45047</c:v>
                </c:pt>
                <c:pt idx="15">
                  <c:v>45078</c:v>
                </c:pt>
                <c:pt idx="16">
                  <c:v>45108</c:v>
                </c:pt>
                <c:pt idx="17">
                  <c:v>45139</c:v>
                </c:pt>
              </c:numCache>
            </c:numRef>
          </c:cat>
          <c:val>
            <c:numRef>
              <c:f>Щепа!$L$29:$L$46</c:f>
              <c:numCache>
                <c:formatCode>General</c:formatCode>
                <c:ptCount val="18"/>
                <c:pt idx="0">
                  <c:v>160</c:v>
                </c:pt>
                <c:pt idx="1">
                  <c:v>170</c:v>
                </c:pt>
                <c:pt idx="2">
                  <c:v>166</c:v>
                </c:pt>
                <c:pt idx="3">
                  <c:v>172</c:v>
                </c:pt>
                <c:pt idx="4">
                  <c:v>204</c:v>
                </c:pt>
                <c:pt idx="5">
                  <c:v>190</c:v>
                </c:pt>
                <c:pt idx="6">
                  <c:v>189</c:v>
                </c:pt>
                <c:pt idx="7">
                  <c:v>187</c:v>
                </c:pt>
                <c:pt idx="8">
                  <c:v>190</c:v>
                </c:pt>
                <c:pt idx="9">
                  <c:v>188</c:v>
                </c:pt>
                <c:pt idx="10">
                  <c:v>192</c:v>
                </c:pt>
                <c:pt idx="11">
                  <c:v>178</c:v>
                </c:pt>
                <c:pt idx="12">
                  <c:v>186</c:v>
                </c:pt>
                <c:pt idx="13">
                  <c:v>160</c:v>
                </c:pt>
                <c:pt idx="14">
                  <c:v>158</c:v>
                </c:pt>
                <c:pt idx="15">
                  <c:v>158</c:v>
                </c:pt>
                <c:pt idx="16">
                  <c:v>137</c:v>
                </c:pt>
                <c:pt idx="17">
                  <c:v>137</c:v>
                </c:pt>
              </c:numCache>
            </c:numRef>
          </c:val>
          <c:smooth val="0"/>
        </c:ser>
        <c:ser>
          <c:idx val="1"/>
          <c:order val="1"/>
          <c:tx>
            <c:strRef>
              <c:f>Щепа!$M$28</c:f>
              <c:strCache>
                <c:ptCount val="1"/>
                <c:pt idx="0">
                  <c:v>Группа В</c:v>
                </c:pt>
              </c:strCache>
            </c:strRef>
          </c:tx>
          <c:spPr>
            <a:ln w="22225" cap="rnd" cmpd="sng" algn="ctr">
              <a:solidFill>
                <a:schemeClr val="accent2"/>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dk1">
                        <a:lumMod val="65000"/>
                        <a:lumOff val="35000"/>
                      </a:schemeClr>
                    </a:solidFill>
                    <a:latin typeface="+mn-lt"/>
                    <a:ea typeface="+mn-ea"/>
                    <a:cs typeface="+mn-cs"/>
                  </a:defRPr>
                </a:pPr>
                <a:endParaRPr lang="ru-RU"/>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cat>
            <c:numRef>
              <c:f>Щепа!$K$29:$K$46</c:f>
              <c:numCache>
                <c:formatCode>mmm\-yy</c:formatCode>
                <c:ptCount val="18"/>
                <c:pt idx="0">
                  <c:v>44621</c:v>
                </c:pt>
                <c:pt idx="1">
                  <c:v>44652</c:v>
                </c:pt>
                <c:pt idx="2">
                  <c:v>44682</c:v>
                </c:pt>
                <c:pt idx="3">
                  <c:v>44713</c:v>
                </c:pt>
                <c:pt idx="4">
                  <c:v>44743</c:v>
                </c:pt>
                <c:pt idx="5">
                  <c:v>44774</c:v>
                </c:pt>
                <c:pt idx="6">
                  <c:v>44805</c:v>
                </c:pt>
                <c:pt idx="7">
                  <c:v>44835</c:v>
                </c:pt>
                <c:pt idx="8">
                  <c:v>44866</c:v>
                </c:pt>
                <c:pt idx="9">
                  <c:v>44896</c:v>
                </c:pt>
                <c:pt idx="10">
                  <c:v>44927</c:v>
                </c:pt>
                <c:pt idx="11">
                  <c:v>44958</c:v>
                </c:pt>
                <c:pt idx="12">
                  <c:v>44986</c:v>
                </c:pt>
                <c:pt idx="13">
                  <c:v>45017</c:v>
                </c:pt>
                <c:pt idx="14">
                  <c:v>45047</c:v>
                </c:pt>
                <c:pt idx="15">
                  <c:v>45078</c:v>
                </c:pt>
                <c:pt idx="16">
                  <c:v>45108</c:v>
                </c:pt>
                <c:pt idx="17">
                  <c:v>45139</c:v>
                </c:pt>
              </c:numCache>
            </c:numRef>
          </c:cat>
          <c:val>
            <c:numRef>
              <c:f>Щепа!$M$29:$M$46</c:f>
              <c:numCache>
                <c:formatCode>General</c:formatCode>
                <c:ptCount val="18"/>
                <c:pt idx="0">
                  <c:v>117</c:v>
                </c:pt>
                <c:pt idx="1">
                  <c:v>113</c:v>
                </c:pt>
                <c:pt idx="2">
                  <c:v>100</c:v>
                </c:pt>
                <c:pt idx="3">
                  <c:v>120</c:v>
                </c:pt>
                <c:pt idx="4">
                  <c:v>145</c:v>
                </c:pt>
                <c:pt idx="5">
                  <c:v>142</c:v>
                </c:pt>
                <c:pt idx="6">
                  <c:v>141</c:v>
                </c:pt>
                <c:pt idx="7">
                  <c:v>139</c:v>
                </c:pt>
                <c:pt idx="8">
                  <c:v>140</c:v>
                </c:pt>
                <c:pt idx="9">
                  <c:v>136</c:v>
                </c:pt>
                <c:pt idx="10">
                  <c:v>134</c:v>
                </c:pt>
                <c:pt idx="11">
                  <c:v>132</c:v>
                </c:pt>
                <c:pt idx="12">
                  <c:v>120</c:v>
                </c:pt>
                <c:pt idx="13">
                  <c:v>127</c:v>
                </c:pt>
                <c:pt idx="14">
                  <c:v>136</c:v>
                </c:pt>
                <c:pt idx="15">
                  <c:v>136</c:v>
                </c:pt>
                <c:pt idx="16">
                  <c:v>110</c:v>
                </c:pt>
                <c:pt idx="17">
                  <c:v>110</c:v>
                </c:pt>
              </c:numCache>
            </c:numRef>
          </c:val>
          <c:smooth val="0"/>
        </c:ser>
        <c:dLbls>
          <c:dLblPos val="ctr"/>
          <c:showLegendKey val="0"/>
          <c:showVal val="1"/>
          <c:showCatName val="0"/>
          <c:showSerName val="0"/>
          <c:showPercent val="0"/>
          <c:showBubbleSize val="0"/>
        </c:dLbls>
        <c:dropLines>
          <c:spPr>
            <a:ln w="9525" cap="flat" cmpd="sng" algn="ctr">
              <a:solidFill>
                <a:schemeClr val="dk1">
                  <a:lumMod val="35000"/>
                  <a:lumOff val="65000"/>
                  <a:alpha val="33000"/>
                </a:schemeClr>
              </a:solidFill>
              <a:round/>
            </a:ln>
            <a:effectLst/>
          </c:spPr>
        </c:dropLines>
        <c:smooth val="0"/>
        <c:axId val="511525744"/>
        <c:axId val="511526136"/>
      </c:lineChart>
      <c:dateAx>
        <c:axId val="511525744"/>
        <c:scaling>
          <c:orientation val="minMax"/>
        </c:scaling>
        <c:delete val="0"/>
        <c:axPos val="b"/>
        <c:numFmt formatCode="mmm\-yy" sourceLinked="1"/>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200" b="0" i="0" u="none" strike="noStrike" kern="1200" spc="20" baseline="0">
                <a:solidFill>
                  <a:schemeClr val="dk1">
                    <a:lumMod val="65000"/>
                    <a:lumOff val="35000"/>
                  </a:schemeClr>
                </a:solidFill>
                <a:latin typeface="+mn-lt"/>
                <a:ea typeface="+mn-ea"/>
                <a:cs typeface="+mn-cs"/>
              </a:defRPr>
            </a:pPr>
            <a:endParaRPr lang="ru-RU"/>
          </a:p>
        </c:txPr>
        <c:crossAx val="511526136"/>
        <c:crosses val="autoZero"/>
        <c:auto val="1"/>
        <c:lblOffset val="100"/>
        <c:baseTimeUnit val="months"/>
      </c:dateAx>
      <c:valAx>
        <c:axId val="51152613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spc="20" baseline="0">
                <a:solidFill>
                  <a:schemeClr val="dk1">
                    <a:lumMod val="65000"/>
                    <a:lumOff val="35000"/>
                  </a:schemeClr>
                </a:solidFill>
                <a:latin typeface="+mn-lt"/>
                <a:ea typeface="+mn-ea"/>
                <a:cs typeface="+mn-cs"/>
              </a:defRPr>
            </a:pPr>
            <a:endParaRPr lang="ru-RU"/>
          </a:p>
        </c:txPr>
        <c:crossAx val="511525744"/>
        <c:crosses val="autoZero"/>
        <c:crossBetween val="between"/>
      </c:valAx>
      <c:spPr>
        <a:gradFill>
          <a:gsLst>
            <a:gs pos="100000">
              <a:schemeClr val="lt1">
                <a:lumMod val="95000"/>
              </a:schemeClr>
            </a:gs>
            <a:gs pos="0">
              <a:schemeClr val="lt1"/>
            </a:gs>
          </a:gsLst>
          <a:lin ang="5400000" scaled="0"/>
        </a:grad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dk1">
                  <a:lumMod val="65000"/>
                  <a:lumOff val="35000"/>
                </a:schemeClr>
              </a:solidFill>
              <a:latin typeface="+mn-lt"/>
              <a:ea typeface="+mn-ea"/>
              <a:cs typeface="+mn-cs"/>
            </a:defRPr>
          </a:pPr>
          <a:endParaRPr lang="ru-RU"/>
        </a:p>
      </c:txPr>
    </c:legend>
    <c:plotVisOnly val="1"/>
    <c:dispBlanksAs val="gap"/>
    <c:showDLblsOverMax val="0"/>
  </c:chart>
  <c:spPr>
    <a:solidFill>
      <a:schemeClr val="lt1"/>
    </a:solidFill>
    <a:ln>
      <a:noFill/>
    </a:ln>
    <a:effectLst/>
  </c:spPr>
  <c:txPr>
    <a:bodyPr/>
    <a:lstStyle/>
    <a:p>
      <a:pPr>
        <a:defRPr/>
      </a:pPr>
      <a:endParaRPr lang="ru-RU"/>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a:noFill/>
              </a:ln>
              <a:effectLst>
                <a:outerShdw blurRad="317500" algn="ctr" rotWithShape="0">
                  <a:prstClr val="black">
                    <a:alpha val="25000"/>
                  </a:prstClr>
                </a:outerShdw>
              </a:effectLst>
            </c:spPr>
            <c:extLst xmlns:c16r2="http://schemas.microsoft.com/office/drawing/2015/06/chart">
              <c:ext xmlns:c16="http://schemas.microsoft.com/office/drawing/2014/chart" uri="{C3380CC4-5D6E-409C-BE32-E72D297353CC}">
                <c16:uniqueId val="{00000001-BEBC-4E49-8CD5-1CCF13F0FC06}"/>
              </c:ext>
            </c:extLst>
          </c:dPt>
          <c:dPt>
            <c:idx val="1"/>
            <c:bubble3D val="0"/>
            <c:spPr>
              <a:solidFill>
                <a:schemeClr val="accent2"/>
              </a:solidFill>
              <a:ln>
                <a:noFill/>
              </a:ln>
              <a:effectLst>
                <a:outerShdw blurRad="317500" algn="ctr" rotWithShape="0">
                  <a:prstClr val="black">
                    <a:alpha val="25000"/>
                  </a:prstClr>
                </a:outerShdw>
              </a:effectLst>
            </c:spPr>
            <c:extLst xmlns:c16r2="http://schemas.microsoft.com/office/drawing/2015/06/chart">
              <c:ext xmlns:c16="http://schemas.microsoft.com/office/drawing/2014/chart" uri="{C3380CC4-5D6E-409C-BE32-E72D297353CC}">
                <c16:uniqueId val="{00000003-BEBC-4E49-8CD5-1CCF13F0FC06}"/>
              </c:ext>
            </c:extLst>
          </c:dPt>
          <c:dPt>
            <c:idx val="2"/>
            <c:bubble3D val="0"/>
            <c:spPr>
              <a:solidFill>
                <a:schemeClr val="accent3"/>
              </a:solidFill>
              <a:ln>
                <a:noFill/>
              </a:ln>
              <a:effectLst>
                <a:outerShdw blurRad="317500" algn="ctr" rotWithShape="0">
                  <a:prstClr val="black">
                    <a:alpha val="25000"/>
                  </a:prstClr>
                </a:outerShdw>
              </a:effectLst>
            </c:spPr>
            <c:extLst xmlns:c16r2="http://schemas.microsoft.com/office/drawing/2015/06/chart">
              <c:ext xmlns:c16="http://schemas.microsoft.com/office/drawing/2014/chart" uri="{C3380CC4-5D6E-409C-BE32-E72D297353CC}">
                <c16:uniqueId val="{00000005-BEBC-4E49-8CD5-1CCF13F0FC06}"/>
              </c:ext>
            </c:extLst>
          </c:dPt>
          <c:dPt>
            <c:idx val="3"/>
            <c:bubble3D val="0"/>
            <c:spPr>
              <a:solidFill>
                <a:schemeClr val="accent4"/>
              </a:solidFill>
              <a:ln>
                <a:noFill/>
              </a:ln>
              <a:effectLst>
                <a:outerShdw blurRad="317500" algn="ctr" rotWithShape="0">
                  <a:prstClr val="black">
                    <a:alpha val="25000"/>
                  </a:prstClr>
                </a:outerShdw>
              </a:effectLst>
            </c:spPr>
            <c:extLst xmlns:c16r2="http://schemas.microsoft.com/office/drawing/2015/06/chart">
              <c:ext xmlns:c16="http://schemas.microsoft.com/office/drawing/2014/chart" uri="{C3380CC4-5D6E-409C-BE32-E72D297353CC}">
                <c16:uniqueId val="{00000007-BEBC-4E49-8CD5-1CCF13F0FC06}"/>
              </c:ext>
            </c:extLst>
          </c:dPt>
          <c:dPt>
            <c:idx val="4"/>
            <c:bubble3D val="0"/>
            <c:spPr>
              <a:solidFill>
                <a:schemeClr val="accent5"/>
              </a:solidFill>
              <a:ln>
                <a:noFill/>
              </a:ln>
              <a:effectLst>
                <a:outerShdw blurRad="317500" algn="ctr" rotWithShape="0">
                  <a:prstClr val="black">
                    <a:alpha val="25000"/>
                  </a:prstClr>
                </a:outerShdw>
              </a:effectLst>
            </c:spPr>
            <c:extLst xmlns:c16r2="http://schemas.microsoft.com/office/drawing/2015/06/chart">
              <c:ext xmlns:c16="http://schemas.microsoft.com/office/drawing/2014/chart" uri="{C3380CC4-5D6E-409C-BE32-E72D297353CC}">
                <c16:uniqueId val="{00000009-BEBC-4E49-8CD5-1CCF13F0FC06}"/>
              </c:ext>
            </c:extLst>
          </c:dPt>
          <c:dPt>
            <c:idx val="5"/>
            <c:bubble3D val="0"/>
            <c:spPr>
              <a:solidFill>
                <a:schemeClr val="accent6"/>
              </a:solidFill>
              <a:ln>
                <a:noFill/>
              </a:ln>
              <a:effectLst>
                <a:outerShdw blurRad="317500" algn="ctr" rotWithShape="0">
                  <a:prstClr val="black">
                    <a:alpha val="25000"/>
                  </a:prstClr>
                </a:outerShdw>
              </a:effectLst>
            </c:spPr>
            <c:extLst xmlns:c16r2="http://schemas.microsoft.com/office/drawing/2015/06/chart">
              <c:ext xmlns:c16="http://schemas.microsoft.com/office/drawing/2014/chart" uri="{C3380CC4-5D6E-409C-BE32-E72D297353CC}">
                <c16:uniqueId val="{0000000B-BEBC-4E49-8CD5-1CCF13F0FC06}"/>
              </c:ext>
            </c:extLst>
          </c:dPt>
          <c:dPt>
            <c:idx val="6"/>
            <c:bubble3D val="0"/>
            <c:spPr>
              <a:solidFill>
                <a:schemeClr val="accent1">
                  <a:lumMod val="60000"/>
                </a:schemeClr>
              </a:solidFill>
              <a:ln>
                <a:noFill/>
              </a:ln>
              <a:effectLst>
                <a:outerShdw blurRad="317500" algn="ctr" rotWithShape="0">
                  <a:prstClr val="black">
                    <a:alpha val="25000"/>
                  </a:prstClr>
                </a:outerShdw>
              </a:effectLst>
            </c:spPr>
            <c:extLst xmlns:c16r2="http://schemas.microsoft.com/office/drawing/2015/06/chart">
              <c:ext xmlns:c16="http://schemas.microsoft.com/office/drawing/2014/chart" uri="{C3380CC4-5D6E-409C-BE32-E72D297353CC}">
                <c16:uniqueId val="{0000000D-BEBC-4E49-8CD5-1CCF13F0FC06}"/>
              </c:ext>
            </c:extLst>
          </c:dPt>
          <c:dPt>
            <c:idx val="7"/>
            <c:bubble3D val="0"/>
            <c:spPr>
              <a:solidFill>
                <a:schemeClr val="accent2">
                  <a:lumMod val="60000"/>
                </a:schemeClr>
              </a:solidFill>
              <a:ln>
                <a:noFill/>
              </a:ln>
              <a:effectLst>
                <a:outerShdw blurRad="317500" algn="ctr" rotWithShape="0">
                  <a:prstClr val="black">
                    <a:alpha val="25000"/>
                  </a:prstClr>
                </a:outerShdw>
              </a:effectLst>
            </c:spPr>
            <c:extLst xmlns:c16r2="http://schemas.microsoft.com/office/drawing/2015/06/chart">
              <c:ext xmlns:c16="http://schemas.microsoft.com/office/drawing/2014/chart" uri="{C3380CC4-5D6E-409C-BE32-E72D297353CC}">
                <c16:uniqueId val="{0000000F-BEBC-4E49-8CD5-1CCF13F0FC06}"/>
              </c:ext>
            </c:extLst>
          </c:dPt>
          <c:dPt>
            <c:idx val="8"/>
            <c:bubble3D val="0"/>
            <c:spPr>
              <a:solidFill>
                <a:schemeClr val="accent3">
                  <a:lumMod val="60000"/>
                </a:schemeClr>
              </a:solidFill>
              <a:ln>
                <a:noFill/>
              </a:ln>
              <a:effectLst>
                <a:outerShdw blurRad="317500" algn="ctr" rotWithShape="0">
                  <a:prstClr val="black">
                    <a:alpha val="25000"/>
                  </a:prstClr>
                </a:outerShdw>
              </a:effectLst>
            </c:spPr>
            <c:extLst xmlns:c16r2="http://schemas.microsoft.com/office/drawing/2015/06/chart">
              <c:ext xmlns:c16="http://schemas.microsoft.com/office/drawing/2014/chart" uri="{C3380CC4-5D6E-409C-BE32-E72D297353CC}">
                <c16:uniqueId val="{00000011-BEBC-4E49-8CD5-1CCF13F0FC06}"/>
              </c:ext>
            </c:extLst>
          </c:dPt>
          <c:dPt>
            <c:idx val="9"/>
            <c:bubble3D val="0"/>
            <c:spPr>
              <a:solidFill>
                <a:schemeClr val="accent4">
                  <a:lumMod val="60000"/>
                </a:schemeClr>
              </a:solidFill>
              <a:ln>
                <a:noFill/>
              </a:ln>
              <a:effectLst>
                <a:outerShdw blurRad="317500" algn="ctr" rotWithShape="0">
                  <a:prstClr val="black">
                    <a:alpha val="25000"/>
                  </a:prstClr>
                </a:outerShdw>
              </a:effectLst>
            </c:spPr>
            <c:extLst xmlns:c16r2="http://schemas.microsoft.com/office/drawing/2015/06/chart">
              <c:ext xmlns:c16="http://schemas.microsoft.com/office/drawing/2014/chart" uri="{C3380CC4-5D6E-409C-BE32-E72D297353CC}">
                <c16:uniqueId val="{00000013-BEBC-4E49-8CD5-1CCF13F0FC06}"/>
              </c:ext>
            </c:extLst>
          </c:dPt>
          <c:dPt>
            <c:idx val="10"/>
            <c:bubble3D val="0"/>
            <c:spPr>
              <a:solidFill>
                <a:schemeClr val="accent5">
                  <a:lumMod val="60000"/>
                </a:schemeClr>
              </a:solidFill>
              <a:ln>
                <a:noFill/>
              </a:ln>
              <a:effectLst>
                <a:outerShdw blurRad="317500" algn="ctr" rotWithShape="0">
                  <a:prstClr val="black">
                    <a:alpha val="25000"/>
                  </a:prstClr>
                </a:outerShdw>
              </a:effectLst>
            </c:spPr>
            <c:extLst xmlns:c16r2="http://schemas.microsoft.com/office/drawing/2015/06/chart">
              <c:ext xmlns:c16="http://schemas.microsoft.com/office/drawing/2014/chart" uri="{C3380CC4-5D6E-409C-BE32-E72D297353CC}">
                <c16:uniqueId val="{00000015-BEBC-4E49-8CD5-1CCF13F0FC06}"/>
              </c:ext>
            </c:extLst>
          </c:dPt>
          <c:dLbls>
            <c:dLbl>
              <c:idx val="0"/>
              <c:layout>
                <c:manualLayout>
                  <c:x val="0.16989089992223194"/>
                  <c:y val="-2.9536191239558307E-2"/>
                </c:manualLayout>
              </c:layout>
              <c:spPr>
                <a:noFill/>
                <a:ln>
                  <a:noFill/>
                </a:ln>
                <a:effectLst/>
              </c:spPr>
              <c:txPr>
                <a:bodyPr rot="0" spcFirstLastPara="1" vertOverflow="ellipsis" vert="horz" wrap="square" lIns="38100" tIns="19050" rIns="38100" bIns="19050" anchor="ctr" anchorCtr="1">
                  <a:noAutofit/>
                </a:bodyPr>
                <a:lstStyle/>
                <a:p>
                  <a:pPr>
                    <a:defRPr sz="1400" b="1" i="0" u="none" strike="noStrike" kern="1200" baseline="0">
                      <a:solidFill>
                        <a:sysClr val="windowText" lastClr="000000"/>
                      </a:solidFill>
                      <a:latin typeface="+mn-lt"/>
                      <a:ea typeface="+mn-ea"/>
                      <a:cs typeface="+mn-cs"/>
                    </a:defRPr>
                  </a:pPr>
                  <a:endParaRPr lang="ru-RU"/>
                </a:p>
              </c:txPr>
              <c:dLblPos val="bestFit"/>
              <c:showLegendKey val="0"/>
              <c:showVal val="0"/>
              <c:showCatName val="1"/>
              <c:showSerName val="0"/>
              <c:showPercent val="1"/>
              <c:showBubbleSize val="0"/>
              <c:extLst>
                <c:ext xmlns:c15="http://schemas.microsoft.com/office/drawing/2012/chart" uri="{CE6537A1-D6FC-4f65-9D91-7224C49458BB}">
                  <c15:layout>
                    <c:manualLayout>
                      <c:w val="0.38799507874015748"/>
                      <c:h val="9.0501892815877047E-2"/>
                    </c:manualLayout>
                  </c15:layout>
                </c:ext>
              </c:extLst>
            </c:dLbl>
            <c:dLbl>
              <c:idx val="1"/>
              <c:layout>
                <c:manualLayout>
                  <c:x val="4.8545521653543242E-2"/>
                  <c:y val="7.737880766217127E-2"/>
                </c:manualLayout>
              </c:layout>
              <c:spPr>
                <a:noFill/>
                <a:ln>
                  <a:noFill/>
                </a:ln>
                <a:effectLst/>
              </c:spPr>
              <c:txPr>
                <a:bodyPr rot="0" spcFirstLastPara="1" vertOverflow="ellipsis" vert="horz" wrap="square" lIns="38100" tIns="19050" rIns="38100" bIns="19050" anchor="ctr" anchorCtr="1">
                  <a:noAutofit/>
                </a:bodyPr>
                <a:lstStyle/>
                <a:p>
                  <a:pPr>
                    <a:defRPr sz="1400" b="1" i="0" u="none" strike="noStrike" kern="1200" baseline="0">
                      <a:solidFill>
                        <a:sysClr val="windowText" lastClr="000000"/>
                      </a:solidFill>
                      <a:latin typeface="+mn-lt"/>
                      <a:ea typeface="+mn-ea"/>
                      <a:cs typeface="+mn-cs"/>
                    </a:defRPr>
                  </a:pPr>
                  <a:endParaRPr lang="ru-RU"/>
                </a:p>
              </c:txPr>
              <c:dLblPos val="bestFit"/>
              <c:showLegendKey val="0"/>
              <c:showVal val="0"/>
              <c:showCatName val="1"/>
              <c:showSerName val="0"/>
              <c:showPercent val="1"/>
              <c:showBubbleSize val="0"/>
              <c:extLst>
                <c:ext xmlns:c15="http://schemas.microsoft.com/office/drawing/2012/chart" uri="{CE6537A1-D6FC-4f65-9D91-7224C49458BB}">
                  <c15:layout>
                    <c:manualLayout>
                      <c:w val="0.26059309383202101"/>
                      <c:h val="9.1094327124538299E-2"/>
                    </c:manualLayout>
                  </c15:layout>
                </c:ext>
              </c:extLst>
            </c:dLbl>
            <c:dLbl>
              <c:idx val="2"/>
              <c:layout>
                <c:manualLayout>
                  <c:x val="7.5121432086614176E-2"/>
                  <c:y val="7.9397153873581233E-2"/>
                </c:manualLayout>
              </c:layout>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5-BEBC-4E49-8CD5-1CCF13F0FC06}"/>
                </c:ext>
                <c:ext xmlns:c15="http://schemas.microsoft.com/office/drawing/2012/chart" uri="{CE6537A1-D6FC-4f65-9D91-7224C49458BB}">
                  <c15:layout>
                    <c:manualLayout>
                      <c:w val="0.23213016732283465"/>
                      <c:h val="0.10787923543574207"/>
                    </c:manualLayout>
                  </c15:layout>
                </c:ext>
              </c:extLst>
            </c:dLbl>
            <c:dLbl>
              <c:idx val="3"/>
              <c:layout>
                <c:manualLayout>
                  <c:x val="4.0314057964976606E-2"/>
                  <c:y val="9.6671705135386587E-2"/>
                </c:manualLayout>
              </c:layout>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BEBC-4E49-8CD5-1CCF13F0FC06}"/>
                </c:ext>
                <c:ext xmlns:c15="http://schemas.microsoft.com/office/drawing/2012/chart" uri="{CE6537A1-D6FC-4f65-9D91-7224C49458BB}">
                  <c15:layout>
                    <c:manualLayout>
                      <c:w val="0.23503649934383203"/>
                      <c:h val="0.10787923543574207"/>
                    </c:manualLayout>
                  </c15:layout>
                </c:ext>
              </c:extLst>
            </c:dLbl>
            <c:dLbl>
              <c:idx val="4"/>
              <c:layout>
                <c:manualLayout>
                  <c:x val="-0.22763775426509186"/>
                  <c:y val="-0.12777877716401087"/>
                </c:manualLayout>
              </c:layout>
              <c:spPr>
                <a:noFill/>
                <a:ln>
                  <a:noFill/>
                </a:ln>
                <a:effectLst/>
              </c:spPr>
              <c:txPr>
                <a:bodyPr rot="0" spcFirstLastPara="1" vertOverflow="ellipsis" vert="horz" wrap="square" lIns="38100" tIns="19050" rIns="38100" bIns="19050" anchor="ctr" anchorCtr="1">
                  <a:noAutofit/>
                </a:bodyPr>
                <a:lstStyle/>
                <a:p>
                  <a:pPr>
                    <a:defRPr sz="1400" b="1" i="0" u="none" strike="noStrike" kern="1200" baseline="0">
                      <a:solidFill>
                        <a:schemeClr val="bg1"/>
                      </a:solidFill>
                      <a:latin typeface="+mn-lt"/>
                      <a:ea typeface="+mn-ea"/>
                      <a:cs typeface="+mn-cs"/>
                    </a:defRPr>
                  </a:pPr>
                  <a:endParaRPr lang="ru-RU"/>
                </a:p>
              </c:txPr>
              <c:dLblPos val="bestFit"/>
              <c:showLegendKey val="0"/>
              <c:showVal val="0"/>
              <c:showCatName val="1"/>
              <c:showSerName val="0"/>
              <c:showPercent val="1"/>
              <c:showBubbleSize val="0"/>
              <c:extLst>
                <c:ext xmlns:c15="http://schemas.microsoft.com/office/drawing/2012/chart" uri="{CE6537A1-D6FC-4f65-9D91-7224C49458BB}">
                  <c15:layout>
                    <c:manualLayout>
                      <c:w val="0.29422178477690286"/>
                      <c:h val="0.13122584284541267"/>
                    </c:manualLayout>
                  </c15:layout>
                </c:ext>
              </c:extLst>
            </c:dLbl>
            <c:dLbl>
              <c:idx val="5"/>
              <c:layout>
                <c:manualLayout>
                  <c:x val="0.22419668635170603"/>
                  <c:y val="-0.25031465264842656"/>
                </c:manualLayout>
              </c:layout>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bg1"/>
                      </a:solidFill>
                      <a:latin typeface="+mn-lt"/>
                      <a:ea typeface="+mn-ea"/>
                      <a:cs typeface="+mn-cs"/>
                    </a:defRPr>
                  </a:pPr>
                  <a:endParaRPr lang="ru-RU"/>
                </a:p>
              </c:txPr>
              <c:dLblPos val="bestFit"/>
              <c:showLegendKey val="0"/>
              <c:showVal val="0"/>
              <c:showCatName val="1"/>
              <c:showSerName val="0"/>
              <c:showPercent val="1"/>
              <c:showBubbleSize val="0"/>
              <c:extLst>
                <c:ext xmlns:c15="http://schemas.microsoft.com/office/drawing/2012/chart" uri="{CE6537A1-D6FC-4f65-9D91-7224C49458BB}">
                  <c15:layout>
                    <c:manualLayout>
                      <c:w val="0.30986231182473245"/>
                      <c:h val="0.2336442467131194"/>
                    </c:manualLayout>
                  </c15:layout>
                </c:ext>
              </c:extLst>
            </c:dLbl>
            <c:dLbl>
              <c:idx val="6"/>
              <c:layout>
                <c:manualLayout>
                  <c:x val="0.14765350229658789"/>
                  <c:y val="8.8053379751401289E-2"/>
                </c:manualLayout>
              </c:layout>
              <c:spPr>
                <a:noFill/>
                <a:ln>
                  <a:noFill/>
                </a:ln>
                <a:effectLst/>
              </c:spPr>
              <c:txPr>
                <a:bodyPr rot="0" spcFirstLastPara="1" vertOverflow="ellipsis" vert="horz" wrap="square" lIns="38100" tIns="19050" rIns="38100" bIns="19050" anchor="ctr" anchorCtr="1">
                  <a:noAutofit/>
                </a:bodyPr>
                <a:lstStyle/>
                <a:p>
                  <a:pPr>
                    <a:defRPr sz="1400" b="1" i="0" u="none" strike="noStrike" kern="1200" baseline="0">
                      <a:solidFill>
                        <a:srgbClr val="FFFF00"/>
                      </a:solidFill>
                      <a:latin typeface="+mn-lt"/>
                      <a:ea typeface="+mn-ea"/>
                      <a:cs typeface="+mn-cs"/>
                    </a:defRPr>
                  </a:pPr>
                  <a:endParaRPr lang="ru-RU"/>
                </a:p>
              </c:txPr>
              <c:dLblPos val="bestFit"/>
              <c:showLegendKey val="0"/>
              <c:showVal val="0"/>
              <c:showCatName val="1"/>
              <c:showSerName val="0"/>
              <c:showPercent val="1"/>
              <c:showBubbleSize val="0"/>
              <c:extLst>
                <c:ext xmlns:c15="http://schemas.microsoft.com/office/drawing/2012/chart" uri="{CE6537A1-D6FC-4f65-9D91-7224C49458BB}">
                  <c15:layout>
                    <c:manualLayout>
                      <c:w val="0.20084806319775861"/>
                      <c:h val="0.20098583764486286"/>
                    </c:manualLayout>
                  </c15:layout>
                </c:ext>
              </c:extLst>
            </c:dLbl>
            <c:dLbl>
              <c:idx val="7"/>
              <c:layout>
                <c:manualLayout>
                  <c:x val="-0.24991594766649816"/>
                  <c:y val="0.15232822594528964"/>
                </c:manualLayout>
              </c:layout>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F-BEBC-4E49-8CD5-1CCF13F0FC06}"/>
                </c:ext>
                <c:ext xmlns:c15="http://schemas.microsoft.com/office/drawing/2012/chart" uri="{CE6537A1-D6FC-4f65-9D91-7224C49458BB}">
                  <c15:layout/>
                </c:ext>
              </c:extLst>
            </c:dLbl>
            <c:dLbl>
              <c:idx val="8"/>
              <c:layout>
                <c:manualLayout>
                  <c:x val="-0.33545693897637796"/>
                  <c:y val="1.7107812400706602E-3"/>
                </c:manualLayout>
              </c:layout>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11-BEBC-4E49-8CD5-1CCF13F0FC06}"/>
                </c:ext>
                <c:ext xmlns:c15="http://schemas.microsoft.com/office/drawing/2012/chart" uri="{CE6537A1-D6FC-4f65-9D91-7224C49458BB}">
                  <c15:layout/>
                </c:ext>
              </c:extLst>
            </c:dLbl>
            <c:dLbl>
              <c:idx val="9"/>
              <c:layout>
                <c:manualLayout>
                  <c:x val="1.2840061658959297E-2"/>
                  <c:y val="1.1515108311311147E-2"/>
                </c:manualLayout>
              </c:layout>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ru-RU"/>
                </a:p>
              </c:txPr>
              <c:dLblPos val="bestFit"/>
              <c:showLegendKey val="0"/>
              <c:showVal val="0"/>
              <c:showCatName val="1"/>
              <c:showSerName val="0"/>
              <c:showPercent val="1"/>
              <c:showBubbleSize val="0"/>
              <c:extLst>
                <c:ext xmlns:c15="http://schemas.microsoft.com/office/drawing/2012/chart" uri="{CE6537A1-D6FC-4f65-9D91-7224C49458BB}">
                  <c15:layout/>
                </c:ext>
              </c:extLst>
            </c:dLbl>
            <c:dLbl>
              <c:idx val="10"/>
              <c:delete val="1"/>
              <c:extLst xmlns:c16r2="http://schemas.microsoft.com/office/drawing/2015/06/chart">
                <c:ext xmlns:c16="http://schemas.microsoft.com/office/drawing/2014/chart" uri="{C3380CC4-5D6E-409C-BE32-E72D297353CC}">
                  <c16:uniqueId val="{00000015-BEBC-4E49-8CD5-1CCF13F0FC06}"/>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ysClr val="windowText" lastClr="000000"/>
                    </a:solidFill>
                    <a:latin typeface="+mn-lt"/>
                    <a:ea typeface="+mn-ea"/>
                    <a:cs typeface="+mn-cs"/>
                  </a:defRPr>
                </a:pPr>
                <a:endParaRPr lang="ru-RU"/>
              </a:p>
            </c:txPr>
            <c:dLblPos val="inEnd"/>
            <c:showLegendKey val="0"/>
            <c:showVal val="0"/>
            <c:showCatName val="1"/>
            <c:showSerName val="0"/>
            <c:showPercent val="1"/>
            <c:showBubbleSize val="0"/>
            <c:showLeaderLines val="1"/>
            <c:leaderLines>
              <c:spPr>
                <a:ln w="9525" cap="flat" cmpd="sng" algn="ctr">
                  <a:solidFill>
                    <a:schemeClr val="dk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Лист1!$O$7:$O$17</c:f>
              <c:strCache>
                <c:ptCount val="11"/>
                <c:pt idx="0">
                  <c:v>Республика Бурятия 0,995 млн.м3</c:v>
                </c:pt>
                <c:pt idx="1">
                  <c:v>Забайкальский край 0,722 млн.м3</c:v>
                </c:pt>
                <c:pt idx="2">
                  <c:v>Республика Саха (Якутия) 0,861 млн.м3</c:v>
                </c:pt>
                <c:pt idx="3">
                  <c:v>Камчатский край 0,078 млн.м3</c:v>
                </c:pt>
                <c:pt idx="4">
                  <c:v>Приморский край 3,953 млн.м3</c:v>
                </c:pt>
                <c:pt idx="5">
                  <c:v>Хабаровский край 6, 728 млн.м3</c:v>
                </c:pt>
                <c:pt idx="6">
                  <c:v>Амурская область 1,154 млн.м3</c:v>
                </c:pt>
                <c:pt idx="7">
                  <c:v>Магаданская область 0,149 млн.м3</c:v>
                </c:pt>
                <c:pt idx="8">
                  <c:v>Сахалинская область 0,231 млн.м3</c:v>
                </c:pt>
                <c:pt idx="9">
                  <c:v>Еврейская автономная область 0,175 млн.м3</c:v>
                </c:pt>
                <c:pt idx="10">
                  <c:v>Чукотский автономный округ 0,000 млн.м3</c:v>
                </c:pt>
              </c:strCache>
            </c:strRef>
          </c:cat>
          <c:val>
            <c:numRef>
              <c:f>Лист1!$P$7:$P$17</c:f>
              <c:numCache>
                <c:formatCode>General</c:formatCode>
                <c:ptCount val="11"/>
                <c:pt idx="0">
                  <c:v>994.56551999999999</c:v>
                </c:pt>
                <c:pt idx="1">
                  <c:v>721.89499999999998</c:v>
                </c:pt>
                <c:pt idx="2">
                  <c:v>861.33</c:v>
                </c:pt>
                <c:pt idx="3">
                  <c:v>77.686000000000007</c:v>
                </c:pt>
                <c:pt idx="4">
                  <c:v>3952.7188299999998</c:v>
                </c:pt>
                <c:pt idx="5">
                  <c:v>6727.7</c:v>
                </c:pt>
                <c:pt idx="6">
                  <c:v>1153.5999999999999</c:v>
                </c:pt>
                <c:pt idx="7">
                  <c:v>148.80000000000001</c:v>
                </c:pt>
                <c:pt idx="8">
                  <c:v>231.03399999999999</c:v>
                </c:pt>
                <c:pt idx="9">
                  <c:v>174.99700000000001</c:v>
                </c:pt>
                <c:pt idx="10">
                  <c:v>7.4069999999999997E-2</c:v>
                </c:pt>
              </c:numCache>
            </c:numRef>
          </c:val>
          <c:extLst xmlns:c16r2="http://schemas.microsoft.com/office/drawing/2015/06/chart">
            <c:ext xmlns:c16="http://schemas.microsoft.com/office/drawing/2014/chart" uri="{C3380CC4-5D6E-409C-BE32-E72D297353CC}">
              <c16:uniqueId val="{00000016-BEBC-4E49-8CD5-1CCF13F0FC06}"/>
            </c:ext>
          </c:extLst>
        </c:ser>
        <c:dLbls>
          <c:dLblPos val="inEnd"/>
          <c:showLegendKey val="0"/>
          <c:showVal val="0"/>
          <c:showCatName val="1"/>
          <c:showSerName val="0"/>
          <c:showPercent val="0"/>
          <c:showBubbleSize val="0"/>
          <c:showLeaderLines val="1"/>
        </c:dLbls>
        <c:firstSliceAng val="0"/>
      </c:pieChart>
      <c:spPr>
        <a:noFill/>
        <a:ln>
          <a:noFill/>
        </a:ln>
        <a:effectLst/>
      </c:spPr>
    </c:plotArea>
    <c:plotVisOnly val="1"/>
    <c:dispBlanksAs val="gap"/>
    <c:showDLblsOverMax val="0"/>
  </c:chart>
  <c:spPr>
    <a:pattFill prst="dkDnDiag">
      <a:fgClr>
        <a:schemeClr val="lt1">
          <a:lumMod val="95000"/>
        </a:schemeClr>
      </a:fgClr>
      <a:bgClr>
        <a:schemeClr val="lt1"/>
      </a:bgClr>
    </a:pattFill>
    <a:ln w="9525" cap="flat" cmpd="sng" algn="ctr">
      <a:solidFill>
        <a:schemeClr val="dk1">
          <a:lumMod val="15000"/>
          <a:lumOff val="85000"/>
        </a:schemeClr>
      </a:solidFill>
      <a:round/>
    </a:ln>
    <a:effectLst/>
  </c:spPr>
  <c:txPr>
    <a:bodyPr/>
    <a:lstStyle/>
    <a:p>
      <a:pPr>
        <a:defRPr/>
      </a:pPr>
      <a:endParaRPr lang="ru-RU"/>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cap="none" spc="20" baseline="0">
                <a:solidFill>
                  <a:schemeClr val="dk1">
                    <a:lumMod val="50000"/>
                    <a:lumOff val="50000"/>
                  </a:schemeClr>
                </a:solidFill>
                <a:latin typeface="+mn-lt"/>
                <a:ea typeface="+mn-ea"/>
                <a:cs typeface="+mn-cs"/>
              </a:defRPr>
            </a:pPr>
            <a:r>
              <a:rPr lang="ru-RU" sz="2200" b="1"/>
              <a:t>Производство лесоматериалов круглых(м3)</a:t>
            </a:r>
          </a:p>
        </c:rich>
      </c:tx>
      <c:layout>
        <c:manualLayout>
          <c:xMode val="edge"/>
          <c:yMode val="edge"/>
          <c:x val="0.29352600065616802"/>
          <c:y val="2.2222222222222223E-2"/>
        </c:manualLayout>
      </c:layout>
      <c:overlay val="0"/>
      <c:spPr>
        <a:noFill/>
        <a:ln>
          <a:noFill/>
        </a:ln>
        <a:effectLst/>
      </c:spPr>
    </c:title>
    <c:autoTitleDeleted val="0"/>
    <c:plotArea>
      <c:layout>
        <c:manualLayout>
          <c:layoutTarget val="inner"/>
          <c:xMode val="edge"/>
          <c:yMode val="edge"/>
          <c:x val="0.29577083333333332"/>
          <c:y val="6.8685185185185182E-2"/>
          <c:w val="0.69277083333333322"/>
          <c:h val="0.81664552347623209"/>
        </c:manualLayout>
      </c:layout>
      <c:lineChart>
        <c:grouping val="standard"/>
        <c:varyColors val="0"/>
        <c:ser>
          <c:idx val="0"/>
          <c:order val="0"/>
          <c:tx>
            <c:strRef>
              <c:f>'[230731 Статистика ЛПХ июль 2023.xlsx]Сводный анализ'!$A$3</c:f>
              <c:strCache>
                <c:ptCount val="1"/>
                <c:pt idx="0">
                  <c:v>Производство лесоматериалов круглых (м3) 2021 год.</c:v>
                </c:pt>
              </c:strCache>
            </c:strRef>
          </c:tx>
          <c:spPr>
            <a:ln w="22225" cap="rnd" cmpd="sng" algn="ctr">
              <a:solidFill>
                <a:schemeClr val="accent1"/>
              </a:solidFill>
              <a:round/>
            </a:ln>
            <a:effectLst/>
          </c:spPr>
          <c:marker>
            <c:symbol val="none"/>
          </c:marker>
          <c:cat>
            <c:strRef>
              <c:f>'[230731 Статистика ЛПХ июль 2023.xlsx]Сводный анализ'!$B$2:$H$2</c:f>
              <c:strCache>
                <c:ptCount val="7"/>
                <c:pt idx="0">
                  <c:v>Январь</c:v>
                </c:pt>
                <c:pt idx="1">
                  <c:v>Февраль</c:v>
                </c:pt>
                <c:pt idx="2">
                  <c:v>Март</c:v>
                </c:pt>
                <c:pt idx="3">
                  <c:v>Апрель</c:v>
                </c:pt>
                <c:pt idx="4">
                  <c:v>Май</c:v>
                </c:pt>
                <c:pt idx="5">
                  <c:v>Июнь</c:v>
                </c:pt>
                <c:pt idx="6">
                  <c:v>Июль</c:v>
                </c:pt>
              </c:strCache>
            </c:strRef>
          </c:cat>
          <c:val>
            <c:numRef>
              <c:f>'[230731 Статистика ЛПХ июль 2023.xlsx]Сводный анализ'!$B$3:$H$3</c:f>
              <c:numCache>
                <c:formatCode>0</c:formatCode>
                <c:ptCount val="7"/>
                <c:pt idx="0">
                  <c:v>447213.54799999995</c:v>
                </c:pt>
                <c:pt idx="1">
                  <c:v>470564.64299999998</c:v>
                </c:pt>
                <c:pt idx="2">
                  <c:v>527421.75699999998</c:v>
                </c:pt>
                <c:pt idx="3">
                  <c:v>435542</c:v>
                </c:pt>
                <c:pt idx="4">
                  <c:v>249674</c:v>
                </c:pt>
                <c:pt idx="5">
                  <c:v>339103</c:v>
                </c:pt>
                <c:pt idx="6">
                  <c:v>380561</c:v>
                </c:pt>
              </c:numCache>
            </c:numRef>
          </c:val>
          <c:smooth val="0"/>
          <c:extLst xmlns:c16r2="http://schemas.microsoft.com/office/drawing/2015/06/chart">
            <c:ext xmlns:c16="http://schemas.microsoft.com/office/drawing/2014/chart" uri="{C3380CC4-5D6E-409C-BE32-E72D297353CC}">
              <c16:uniqueId val="{00000000-A889-4D0A-BB81-C8B6A73E28E9}"/>
            </c:ext>
          </c:extLst>
        </c:ser>
        <c:ser>
          <c:idx val="1"/>
          <c:order val="1"/>
          <c:tx>
            <c:strRef>
              <c:f>'[230731 Статистика ЛПХ июль 2023.xlsx]Сводный анализ'!$A$4</c:f>
              <c:strCache>
                <c:ptCount val="1"/>
                <c:pt idx="0">
                  <c:v>Производство лесоматериалов круглых (м3) 2022 год.</c:v>
                </c:pt>
              </c:strCache>
            </c:strRef>
          </c:tx>
          <c:spPr>
            <a:ln w="22225" cap="rnd" cmpd="sng" algn="ctr">
              <a:solidFill>
                <a:schemeClr val="accent2"/>
              </a:solidFill>
              <a:round/>
            </a:ln>
            <a:effectLst/>
          </c:spPr>
          <c:marker>
            <c:symbol val="none"/>
          </c:marker>
          <c:cat>
            <c:strRef>
              <c:f>'[230731 Статистика ЛПХ июль 2023.xlsx]Сводный анализ'!$B$2:$H$2</c:f>
              <c:strCache>
                <c:ptCount val="7"/>
                <c:pt idx="0">
                  <c:v>Январь</c:v>
                </c:pt>
                <c:pt idx="1">
                  <c:v>Февраль</c:v>
                </c:pt>
                <c:pt idx="2">
                  <c:v>Март</c:v>
                </c:pt>
                <c:pt idx="3">
                  <c:v>Апрель</c:v>
                </c:pt>
                <c:pt idx="4">
                  <c:v>Май</c:v>
                </c:pt>
                <c:pt idx="5">
                  <c:v>Июнь</c:v>
                </c:pt>
                <c:pt idx="6">
                  <c:v>Июль</c:v>
                </c:pt>
              </c:strCache>
            </c:strRef>
          </c:cat>
          <c:val>
            <c:numRef>
              <c:f>'[230731 Статистика ЛПХ июль 2023.xlsx]Сводный анализ'!$B$4:$H$4</c:f>
              <c:numCache>
                <c:formatCode>0</c:formatCode>
                <c:ptCount val="7"/>
                <c:pt idx="0">
                  <c:v>450325.48100000003</c:v>
                </c:pt>
                <c:pt idx="1">
                  <c:v>458832.68</c:v>
                </c:pt>
                <c:pt idx="2">
                  <c:v>509938.69799999997</c:v>
                </c:pt>
                <c:pt idx="3">
                  <c:v>385004</c:v>
                </c:pt>
                <c:pt idx="4">
                  <c:v>280025</c:v>
                </c:pt>
                <c:pt idx="5">
                  <c:v>338525</c:v>
                </c:pt>
                <c:pt idx="6">
                  <c:v>360630</c:v>
                </c:pt>
              </c:numCache>
            </c:numRef>
          </c:val>
          <c:smooth val="0"/>
          <c:extLst xmlns:c16r2="http://schemas.microsoft.com/office/drawing/2015/06/chart">
            <c:ext xmlns:c16="http://schemas.microsoft.com/office/drawing/2014/chart" uri="{C3380CC4-5D6E-409C-BE32-E72D297353CC}">
              <c16:uniqueId val="{00000001-A889-4D0A-BB81-C8B6A73E28E9}"/>
            </c:ext>
          </c:extLst>
        </c:ser>
        <c:ser>
          <c:idx val="2"/>
          <c:order val="2"/>
          <c:tx>
            <c:strRef>
              <c:f>'[230731 Статистика ЛПХ июль 2023.xlsx]Сводный анализ'!$A$5</c:f>
              <c:strCache>
                <c:ptCount val="1"/>
                <c:pt idx="0">
                  <c:v>Производство лесоматериалов круглых (м3) 2023 год.</c:v>
                </c:pt>
              </c:strCache>
            </c:strRef>
          </c:tx>
          <c:marker>
            <c:symbol val="none"/>
          </c:marker>
          <c:cat>
            <c:strRef>
              <c:f>'[230731 Статистика ЛПХ июль 2023.xlsx]Сводный анализ'!$B$2:$H$2</c:f>
              <c:strCache>
                <c:ptCount val="7"/>
                <c:pt idx="0">
                  <c:v>Январь</c:v>
                </c:pt>
                <c:pt idx="1">
                  <c:v>Февраль</c:v>
                </c:pt>
                <c:pt idx="2">
                  <c:v>Март</c:v>
                </c:pt>
                <c:pt idx="3">
                  <c:v>Апрель</c:v>
                </c:pt>
                <c:pt idx="4">
                  <c:v>Май</c:v>
                </c:pt>
                <c:pt idx="5">
                  <c:v>Июнь</c:v>
                </c:pt>
                <c:pt idx="6">
                  <c:v>Июль</c:v>
                </c:pt>
              </c:strCache>
            </c:strRef>
          </c:cat>
          <c:val>
            <c:numRef>
              <c:f>'[230731 Статистика ЛПХ июль 2023.xlsx]Сводный анализ'!$B$5:$H$5</c:f>
              <c:numCache>
                <c:formatCode>0</c:formatCode>
                <c:ptCount val="7"/>
                <c:pt idx="0">
                  <c:v>284974</c:v>
                </c:pt>
                <c:pt idx="1">
                  <c:v>336327</c:v>
                </c:pt>
                <c:pt idx="2">
                  <c:v>364188</c:v>
                </c:pt>
                <c:pt idx="3">
                  <c:v>262575</c:v>
                </c:pt>
                <c:pt idx="4">
                  <c:v>217442</c:v>
                </c:pt>
                <c:pt idx="5">
                  <c:v>367628</c:v>
                </c:pt>
                <c:pt idx="6">
                  <c:v>295010</c:v>
                </c:pt>
              </c:numCache>
            </c:numRef>
          </c:val>
          <c:smooth val="0"/>
        </c:ser>
        <c:dLbls>
          <c:showLegendKey val="0"/>
          <c:showVal val="0"/>
          <c:showCatName val="0"/>
          <c:showSerName val="0"/>
          <c:showPercent val="0"/>
          <c:showBubbleSize val="0"/>
        </c:dLbls>
        <c:dropLines>
          <c:spPr>
            <a:ln w="9525" cap="flat" cmpd="sng" algn="ctr">
              <a:solidFill>
                <a:schemeClr val="dk1">
                  <a:lumMod val="35000"/>
                  <a:lumOff val="65000"/>
                  <a:alpha val="33000"/>
                </a:schemeClr>
              </a:solidFill>
              <a:round/>
            </a:ln>
            <a:effectLst/>
          </c:spPr>
        </c:dropLines>
        <c:smooth val="0"/>
        <c:axId val="464645376"/>
        <c:axId val="464640672"/>
      </c:lineChart>
      <c:catAx>
        <c:axId val="464645376"/>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spc="20" baseline="0">
                <a:solidFill>
                  <a:schemeClr val="dk1">
                    <a:lumMod val="65000"/>
                    <a:lumOff val="35000"/>
                  </a:schemeClr>
                </a:solidFill>
                <a:latin typeface="+mn-lt"/>
                <a:ea typeface="+mn-ea"/>
                <a:cs typeface="+mn-cs"/>
              </a:defRPr>
            </a:pPr>
            <a:endParaRPr lang="ru-RU"/>
          </a:p>
        </c:txPr>
        <c:crossAx val="464640672"/>
        <c:crosses val="autoZero"/>
        <c:auto val="1"/>
        <c:lblAlgn val="ctr"/>
        <c:lblOffset val="100"/>
        <c:noMultiLvlLbl val="0"/>
      </c:catAx>
      <c:valAx>
        <c:axId val="464640672"/>
        <c:scaling>
          <c:orientation val="minMax"/>
        </c:scaling>
        <c:delete val="0"/>
        <c:axPos val="l"/>
        <c:title>
          <c:tx>
            <c:rich>
              <a:bodyPr rot="-5400000" spcFirstLastPara="1" vertOverflow="ellipsis" vert="horz" wrap="square" anchor="ctr" anchorCtr="1"/>
              <a:lstStyle/>
              <a:p>
                <a:pPr>
                  <a:defRPr sz="1600" b="0" i="0" u="none" strike="noStrike" kern="1200" cap="all" baseline="0">
                    <a:solidFill>
                      <a:schemeClr val="dk1">
                        <a:lumMod val="65000"/>
                        <a:lumOff val="35000"/>
                      </a:schemeClr>
                    </a:solidFill>
                    <a:latin typeface="+mn-lt"/>
                    <a:ea typeface="+mn-ea"/>
                    <a:cs typeface="+mn-cs"/>
                  </a:defRPr>
                </a:pPr>
                <a:r>
                  <a:rPr lang="ru-RU" sz="1600"/>
                  <a:t>м3</a:t>
                </a:r>
              </a:p>
            </c:rich>
          </c:tx>
          <c:layout>
            <c:manualLayout>
              <c:xMode val="edge"/>
              <c:yMode val="edge"/>
              <c:x val="0.30922908464566923"/>
              <c:y val="0.40538757655293089"/>
            </c:manualLayout>
          </c:layout>
          <c:overlay val="0"/>
          <c:spPr>
            <a:noFill/>
            <a:ln>
              <a:noFill/>
            </a:ln>
            <a:effectLst/>
          </c:sp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spc="20" baseline="0">
                <a:solidFill>
                  <a:schemeClr val="dk1">
                    <a:lumMod val="65000"/>
                    <a:lumOff val="35000"/>
                  </a:schemeClr>
                </a:solidFill>
                <a:latin typeface="+mn-lt"/>
                <a:ea typeface="+mn-ea"/>
                <a:cs typeface="+mn-cs"/>
              </a:defRPr>
            </a:pPr>
            <a:endParaRPr lang="ru-RU"/>
          </a:p>
        </c:txPr>
        <c:crossAx val="464645376"/>
        <c:crosses val="autoZero"/>
        <c:crossBetween val="between"/>
      </c:valAx>
      <c:dTable>
        <c:showHorzBorder val="1"/>
        <c:showVertBorder val="1"/>
        <c:showOutline val="1"/>
        <c:showKeys val="1"/>
        <c:spPr>
          <a:noFill/>
          <a:ln w="9525">
            <a:solidFill>
              <a:schemeClr val="dk1">
                <a:lumMod val="15000"/>
                <a:lumOff val="85000"/>
              </a:schemeClr>
            </a:solidFill>
          </a:ln>
          <a:effectLst/>
        </c:spPr>
        <c:txPr>
          <a:bodyPr rot="0" spcFirstLastPara="1" vertOverflow="ellipsis" vert="horz" wrap="square" anchor="ctr" anchorCtr="1"/>
          <a:lstStyle/>
          <a:p>
            <a:pPr rtl="0">
              <a:defRPr sz="1600" b="0" i="0" u="none" strike="noStrike" kern="1200" baseline="0">
                <a:solidFill>
                  <a:schemeClr val="dk1">
                    <a:lumMod val="65000"/>
                    <a:lumOff val="35000"/>
                  </a:schemeClr>
                </a:solidFill>
                <a:latin typeface="+mn-lt"/>
                <a:ea typeface="+mn-ea"/>
                <a:cs typeface="+mn-cs"/>
              </a:defRPr>
            </a:pPr>
            <a:endParaRPr lang="ru-RU"/>
          </a:p>
        </c:txPr>
      </c:dTable>
      <c:spPr>
        <a:gradFill>
          <a:gsLst>
            <a:gs pos="100000">
              <a:schemeClr val="lt1">
                <a:lumMod val="95000"/>
              </a:schemeClr>
            </a:gs>
            <a:gs pos="0">
              <a:schemeClr val="lt1"/>
            </a:gs>
          </a:gsLst>
          <a:lin ang="5400000" scaled="0"/>
        </a:gradFill>
        <a:ln>
          <a:noFill/>
        </a:ln>
        <a:effectLst/>
      </c:spPr>
    </c:plotArea>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ru-RU"/>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baseline="0">
                <a:solidFill>
                  <a:schemeClr val="dk1">
                    <a:lumMod val="65000"/>
                    <a:lumOff val="35000"/>
                  </a:schemeClr>
                </a:solidFill>
                <a:effectLst/>
                <a:latin typeface="+mn-lt"/>
                <a:ea typeface="+mn-ea"/>
                <a:cs typeface="+mn-cs"/>
              </a:defRPr>
            </a:pPr>
            <a:r>
              <a:rPr lang="ru-RU" sz="2400" b="1"/>
              <a:t>Производство лесоматериалов круглых (м3)</a:t>
            </a:r>
          </a:p>
        </c:rich>
      </c:tx>
      <c:overlay val="0"/>
      <c:spPr>
        <a:noFill/>
        <a:ln>
          <a:noFill/>
        </a:ln>
        <a:effectLst/>
      </c:spPr>
      <c:txPr>
        <a:bodyPr rot="0" spcFirstLastPara="1" vertOverflow="ellipsis" vert="horz" wrap="square" anchor="ctr" anchorCtr="1"/>
        <a:lstStyle/>
        <a:p>
          <a:pPr>
            <a:defRPr sz="2400" b="1" i="0" u="none" strike="noStrike" kern="1200" baseline="0">
              <a:solidFill>
                <a:schemeClr val="dk1">
                  <a:lumMod val="65000"/>
                  <a:lumOff val="35000"/>
                </a:schemeClr>
              </a:solidFill>
              <a:effectLst/>
              <a:latin typeface="+mn-lt"/>
              <a:ea typeface="+mn-ea"/>
              <a:cs typeface="+mn-cs"/>
            </a:defRPr>
          </a:pPr>
          <a:endParaRPr lang="ru-RU"/>
        </a:p>
      </c:txPr>
    </c:title>
    <c:autoTitleDeleted val="0"/>
    <c:plotArea>
      <c:layout/>
      <c:barChart>
        <c:barDir val="col"/>
        <c:grouping val="clustered"/>
        <c:varyColors val="0"/>
        <c:ser>
          <c:idx val="0"/>
          <c:order val="0"/>
          <c:spPr>
            <a:gradFill>
              <a:gsLst>
                <a:gs pos="0">
                  <a:schemeClr val="accent1"/>
                </a:gs>
                <a:gs pos="100000">
                  <a:schemeClr val="accent1">
                    <a:lumMod val="84000"/>
                  </a:schemeClr>
                </a:gs>
              </a:gsLst>
              <a:lin ang="5400000" scaled="1"/>
            </a:gradFill>
            <a:ln>
              <a:noFill/>
            </a:ln>
            <a:effectLst>
              <a:outerShdw blurRad="76200" dir="18900000" sy="23000" kx="-1200000" algn="bl" rotWithShape="0">
                <a:prstClr val="black">
                  <a:alpha val="20000"/>
                </a:prst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800" b="1" i="0" u="none" strike="noStrike" kern="1200" baseline="0">
                    <a:solidFill>
                      <a:schemeClr val="lt1"/>
                    </a:solidFill>
                    <a:latin typeface="+mn-lt"/>
                    <a:ea typeface="+mn-ea"/>
                    <a:cs typeface="+mn-cs"/>
                  </a:defRPr>
                </a:pPr>
                <a:endParaRPr lang="ru-RU"/>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'[230731 Статистика ЛПХ июль 2023.xlsx]Сводный анализ'!$AZ$2:$AZ$4</c:f>
              <c:strCache>
                <c:ptCount val="3"/>
                <c:pt idx="0">
                  <c:v>2021 год</c:v>
                </c:pt>
                <c:pt idx="1">
                  <c:v>2022 год</c:v>
                </c:pt>
                <c:pt idx="2">
                  <c:v>2023 год</c:v>
                </c:pt>
              </c:strCache>
            </c:strRef>
          </c:cat>
          <c:val>
            <c:numRef>
              <c:f>'[230731 Статистика ЛПХ июль 2023.xlsx]Сводный анализ'!$BA$2:$BA$4</c:f>
              <c:numCache>
                <c:formatCode>0</c:formatCode>
                <c:ptCount val="3"/>
                <c:pt idx="0">
                  <c:v>2850079.9479999999</c:v>
                </c:pt>
                <c:pt idx="1">
                  <c:v>2783280.8590000002</c:v>
                </c:pt>
                <c:pt idx="2">
                  <c:v>2128144</c:v>
                </c:pt>
              </c:numCache>
            </c:numRef>
          </c:val>
        </c:ser>
        <c:dLbls>
          <c:dLblPos val="inEnd"/>
          <c:showLegendKey val="0"/>
          <c:showVal val="1"/>
          <c:showCatName val="0"/>
          <c:showSerName val="0"/>
          <c:showPercent val="0"/>
          <c:showBubbleSize val="0"/>
        </c:dLbls>
        <c:gapWidth val="41"/>
        <c:axId val="464641848"/>
        <c:axId val="464642240"/>
      </c:barChart>
      <c:catAx>
        <c:axId val="46464184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dk1">
                    <a:lumMod val="65000"/>
                    <a:lumOff val="35000"/>
                  </a:schemeClr>
                </a:solidFill>
                <a:effectLst/>
                <a:latin typeface="+mn-lt"/>
                <a:ea typeface="+mn-ea"/>
                <a:cs typeface="+mn-cs"/>
              </a:defRPr>
            </a:pPr>
            <a:endParaRPr lang="ru-RU"/>
          </a:p>
        </c:txPr>
        <c:crossAx val="464642240"/>
        <c:crosses val="autoZero"/>
        <c:auto val="1"/>
        <c:lblAlgn val="ctr"/>
        <c:lblOffset val="100"/>
        <c:noMultiLvlLbl val="0"/>
      </c:catAx>
      <c:valAx>
        <c:axId val="464642240"/>
        <c:scaling>
          <c:orientation val="minMax"/>
        </c:scaling>
        <c:delete val="1"/>
        <c:axPos val="l"/>
        <c:numFmt formatCode="0" sourceLinked="1"/>
        <c:majorTickMark val="none"/>
        <c:minorTickMark val="none"/>
        <c:tickLblPos val="nextTo"/>
        <c:crossAx val="464641848"/>
        <c:crosses val="autoZero"/>
        <c:crossBetween val="between"/>
      </c:valAx>
      <c:spPr>
        <a:noFill/>
        <a:ln>
          <a:noFill/>
        </a:ln>
        <a:effectLst/>
      </c:spPr>
    </c:plotArea>
    <c:plotVisOnly val="1"/>
    <c:dispBlanksAs val="gap"/>
    <c:showDLblsOverMax val="0"/>
  </c:chart>
  <c: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a:effectLst/>
  </c:spPr>
  <c:txPr>
    <a:bodyPr/>
    <a:lstStyle/>
    <a:p>
      <a:pPr>
        <a:defRPr/>
      </a:pPr>
      <a:endParaRPr lang="ru-RU"/>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cap="none" spc="20" baseline="0">
                <a:solidFill>
                  <a:schemeClr val="dk1">
                    <a:lumMod val="50000"/>
                    <a:lumOff val="50000"/>
                  </a:schemeClr>
                </a:solidFill>
                <a:latin typeface="+mn-lt"/>
                <a:ea typeface="+mn-ea"/>
                <a:cs typeface="+mn-cs"/>
              </a:defRPr>
            </a:pPr>
            <a:r>
              <a:rPr lang="ru-RU" sz="2400" b="1"/>
              <a:t>Переработка лесоматериалов круглых (м3)</a:t>
            </a:r>
          </a:p>
        </c:rich>
      </c:tx>
      <c:overlay val="0"/>
      <c:spPr>
        <a:noFill/>
        <a:ln>
          <a:noFill/>
        </a:ln>
        <a:effectLst/>
      </c:spPr>
    </c:title>
    <c:autoTitleDeleted val="0"/>
    <c:plotArea>
      <c:layout/>
      <c:lineChart>
        <c:grouping val="standard"/>
        <c:varyColors val="0"/>
        <c:ser>
          <c:idx val="0"/>
          <c:order val="0"/>
          <c:tx>
            <c:strRef>
              <c:f>'[230731 Статистика ЛПХ июль 2023.xlsx]Сводный анализ'!$A$7</c:f>
              <c:strCache>
                <c:ptCount val="1"/>
                <c:pt idx="0">
                  <c:v>Переработка лесоматериалов круглых (м3) 2021 год.</c:v>
                </c:pt>
              </c:strCache>
            </c:strRef>
          </c:tx>
          <c:spPr>
            <a:ln w="22225" cap="rnd" cmpd="sng" algn="ctr">
              <a:solidFill>
                <a:schemeClr val="accent1"/>
              </a:solidFill>
              <a:round/>
            </a:ln>
            <a:effectLst/>
          </c:spPr>
          <c:marker>
            <c:symbol val="none"/>
          </c:marker>
          <c:cat>
            <c:strRef>
              <c:f>'[230731 Статистика ЛПХ июль 2023.xlsx]Сводный анализ'!$B$6:$H$6</c:f>
              <c:strCache>
                <c:ptCount val="7"/>
                <c:pt idx="0">
                  <c:v>Январь</c:v>
                </c:pt>
                <c:pt idx="1">
                  <c:v>Февраль</c:v>
                </c:pt>
                <c:pt idx="2">
                  <c:v>Март</c:v>
                </c:pt>
                <c:pt idx="3">
                  <c:v>Апрель</c:v>
                </c:pt>
                <c:pt idx="4">
                  <c:v>Май</c:v>
                </c:pt>
                <c:pt idx="5">
                  <c:v>Июнь</c:v>
                </c:pt>
                <c:pt idx="6">
                  <c:v>Июль</c:v>
                </c:pt>
              </c:strCache>
            </c:strRef>
          </c:cat>
          <c:val>
            <c:numRef>
              <c:f>'[230731 Статистика ЛПХ июль 2023.xlsx]Сводный анализ'!$B$7:$H$7</c:f>
              <c:numCache>
                <c:formatCode>0</c:formatCode>
                <c:ptCount val="7"/>
                <c:pt idx="0">
                  <c:v>177767.54499999998</c:v>
                </c:pt>
                <c:pt idx="1">
                  <c:v>200472.92099999997</c:v>
                </c:pt>
                <c:pt idx="2">
                  <c:v>246784.55499999999</c:v>
                </c:pt>
                <c:pt idx="3">
                  <c:v>164510</c:v>
                </c:pt>
                <c:pt idx="4">
                  <c:v>232887</c:v>
                </c:pt>
                <c:pt idx="5">
                  <c:v>206174</c:v>
                </c:pt>
                <c:pt idx="6">
                  <c:v>224092</c:v>
                </c:pt>
              </c:numCache>
            </c:numRef>
          </c:val>
          <c:smooth val="0"/>
          <c:extLst xmlns:c16r2="http://schemas.microsoft.com/office/drawing/2015/06/chart">
            <c:ext xmlns:c16="http://schemas.microsoft.com/office/drawing/2014/chart" uri="{C3380CC4-5D6E-409C-BE32-E72D297353CC}">
              <c16:uniqueId val="{00000000-AA18-4629-B581-B7A37882E054}"/>
            </c:ext>
          </c:extLst>
        </c:ser>
        <c:ser>
          <c:idx val="1"/>
          <c:order val="1"/>
          <c:tx>
            <c:strRef>
              <c:f>'[230731 Статистика ЛПХ июль 2023.xlsx]Сводный анализ'!$A$8</c:f>
              <c:strCache>
                <c:ptCount val="1"/>
                <c:pt idx="0">
                  <c:v>Переработка лесоматериалов круглых (м3) 2022 год.</c:v>
                </c:pt>
              </c:strCache>
            </c:strRef>
          </c:tx>
          <c:spPr>
            <a:ln w="22225" cap="rnd" cmpd="sng" algn="ctr">
              <a:solidFill>
                <a:schemeClr val="accent2"/>
              </a:solidFill>
              <a:round/>
            </a:ln>
            <a:effectLst/>
          </c:spPr>
          <c:marker>
            <c:symbol val="none"/>
          </c:marker>
          <c:cat>
            <c:strRef>
              <c:f>'[230731 Статистика ЛПХ июль 2023.xlsx]Сводный анализ'!$B$6:$H$6</c:f>
              <c:strCache>
                <c:ptCount val="7"/>
                <c:pt idx="0">
                  <c:v>Январь</c:v>
                </c:pt>
                <c:pt idx="1">
                  <c:v>Февраль</c:v>
                </c:pt>
                <c:pt idx="2">
                  <c:v>Март</c:v>
                </c:pt>
                <c:pt idx="3">
                  <c:v>Апрель</c:v>
                </c:pt>
                <c:pt idx="4">
                  <c:v>Май</c:v>
                </c:pt>
                <c:pt idx="5">
                  <c:v>Июнь</c:v>
                </c:pt>
                <c:pt idx="6">
                  <c:v>Июль</c:v>
                </c:pt>
              </c:strCache>
            </c:strRef>
          </c:cat>
          <c:val>
            <c:numRef>
              <c:f>'[230731 Статистика ЛПХ июль 2023.xlsx]Сводный анализ'!$B$8:$H$8</c:f>
              <c:numCache>
                <c:formatCode>0</c:formatCode>
                <c:ptCount val="7"/>
                <c:pt idx="0">
                  <c:v>249337.19</c:v>
                </c:pt>
                <c:pt idx="1">
                  <c:v>278049.81799999997</c:v>
                </c:pt>
                <c:pt idx="2">
                  <c:v>315380.223</c:v>
                </c:pt>
                <c:pt idx="3">
                  <c:v>317907</c:v>
                </c:pt>
                <c:pt idx="4">
                  <c:v>327645</c:v>
                </c:pt>
                <c:pt idx="5">
                  <c:v>316345</c:v>
                </c:pt>
                <c:pt idx="6">
                  <c:v>321987</c:v>
                </c:pt>
              </c:numCache>
            </c:numRef>
          </c:val>
          <c:smooth val="0"/>
          <c:extLst xmlns:c16r2="http://schemas.microsoft.com/office/drawing/2015/06/chart">
            <c:ext xmlns:c16="http://schemas.microsoft.com/office/drawing/2014/chart" uri="{C3380CC4-5D6E-409C-BE32-E72D297353CC}">
              <c16:uniqueId val="{00000001-AA18-4629-B581-B7A37882E054}"/>
            </c:ext>
          </c:extLst>
        </c:ser>
        <c:ser>
          <c:idx val="2"/>
          <c:order val="2"/>
          <c:tx>
            <c:strRef>
              <c:f>'[230731 Статистика ЛПХ июль 2023.xlsx]Сводный анализ'!$A$9</c:f>
              <c:strCache>
                <c:ptCount val="1"/>
                <c:pt idx="0">
                  <c:v>Переработка лесоматериалов круглых (м3) 2023 год.</c:v>
                </c:pt>
              </c:strCache>
            </c:strRef>
          </c:tx>
          <c:marker>
            <c:symbol val="none"/>
          </c:marker>
          <c:cat>
            <c:strRef>
              <c:f>'[230731 Статистика ЛПХ июль 2023.xlsx]Сводный анализ'!$B$6:$H$6</c:f>
              <c:strCache>
                <c:ptCount val="7"/>
                <c:pt idx="0">
                  <c:v>Январь</c:v>
                </c:pt>
                <c:pt idx="1">
                  <c:v>Февраль</c:v>
                </c:pt>
                <c:pt idx="2">
                  <c:v>Март</c:v>
                </c:pt>
                <c:pt idx="3">
                  <c:v>Апрель</c:v>
                </c:pt>
                <c:pt idx="4">
                  <c:v>Май</c:v>
                </c:pt>
                <c:pt idx="5">
                  <c:v>Июнь</c:v>
                </c:pt>
                <c:pt idx="6">
                  <c:v>Июль</c:v>
                </c:pt>
              </c:strCache>
            </c:strRef>
          </c:cat>
          <c:val>
            <c:numRef>
              <c:f>'[230731 Статистика ЛПХ июль 2023.xlsx]Сводный анализ'!$B$9:$H$9</c:f>
              <c:numCache>
                <c:formatCode>0</c:formatCode>
                <c:ptCount val="7"/>
                <c:pt idx="0">
                  <c:v>237876</c:v>
                </c:pt>
                <c:pt idx="1">
                  <c:v>262402</c:v>
                </c:pt>
                <c:pt idx="2">
                  <c:v>279045</c:v>
                </c:pt>
                <c:pt idx="3">
                  <c:v>265584</c:v>
                </c:pt>
                <c:pt idx="4">
                  <c:v>256698</c:v>
                </c:pt>
                <c:pt idx="5">
                  <c:v>221877</c:v>
                </c:pt>
                <c:pt idx="6">
                  <c:v>209511</c:v>
                </c:pt>
              </c:numCache>
            </c:numRef>
          </c:val>
          <c:smooth val="0"/>
        </c:ser>
        <c:dLbls>
          <c:showLegendKey val="0"/>
          <c:showVal val="0"/>
          <c:showCatName val="0"/>
          <c:showSerName val="0"/>
          <c:showPercent val="0"/>
          <c:showBubbleSize val="0"/>
        </c:dLbls>
        <c:dropLines>
          <c:spPr>
            <a:ln w="9525" cap="flat" cmpd="sng" algn="ctr">
              <a:solidFill>
                <a:schemeClr val="dk1">
                  <a:lumMod val="35000"/>
                  <a:lumOff val="65000"/>
                  <a:alpha val="33000"/>
                </a:schemeClr>
              </a:solidFill>
              <a:round/>
            </a:ln>
            <a:effectLst/>
          </c:spPr>
        </c:dropLines>
        <c:smooth val="0"/>
        <c:axId val="465103176"/>
        <c:axId val="465103568"/>
      </c:lineChart>
      <c:catAx>
        <c:axId val="465103176"/>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spc="20" baseline="0">
                <a:solidFill>
                  <a:schemeClr val="dk1">
                    <a:lumMod val="65000"/>
                    <a:lumOff val="35000"/>
                  </a:schemeClr>
                </a:solidFill>
                <a:latin typeface="+mn-lt"/>
                <a:ea typeface="+mn-ea"/>
                <a:cs typeface="+mn-cs"/>
              </a:defRPr>
            </a:pPr>
            <a:endParaRPr lang="ru-RU"/>
          </a:p>
        </c:txPr>
        <c:crossAx val="465103568"/>
        <c:crosses val="autoZero"/>
        <c:auto val="1"/>
        <c:lblAlgn val="ctr"/>
        <c:lblOffset val="100"/>
        <c:noMultiLvlLbl val="0"/>
      </c:catAx>
      <c:valAx>
        <c:axId val="465103568"/>
        <c:scaling>
          <c:orientation val="minMax"/>
        </c:scaling>
        <c:delete val="0"/>
        <c:axPos val="l"/>
        <c:title>
          <c:tx>
            <c:rich>
              <a:bodyPr rot="-5400000" spcFirstLastPara="1" vertOverflow="ellipsis" vert="horz" wrap="square" anchor="ctr" anchorCtr="1"/>
              <a:lstStyle/>
              <a:p>
                <a:pPr>
                  <a:defRPr sz="1600" b="1" i="0" u="none" strike="noStrike" kern="1200" cap="all" baseline="0">
                    <a:solidFill>
                      <a:schemeClr val="dk1">
                        <a:lumMod val="65000"/>
                        <a:lumOff val="35000"/>
                      </a:schemeClr>
                    </a:solidFill>
                    <a:latin typeface="+mn-lt"/>
                    <a:ea typeface="+mn-ea"/>
                    <a:cs typeface="+mn-cs"/>
                  </a:defRPr>
                </a:pPr>
                <a:r>
                  <a:rPr lang="ru-RU" sz="1600" b="1"/>
                  <a:t>м3</a:t>
                </a:r>
              </a:p>
            </c:rich>
          </c:tx>
          <c:layout>
            <c:manualLayout>
              <c:xMode val="edge"/>
              <c:yMode val="edge"/>
              <c:x val="0.29895833333333333"/>
              <c:y val="0.37071638961796433"/>
            </c:manualLayout>
          </c:layout>
          <c:overlay val="0"/>
          <c:spPr>
            <a:noFill/>
            <a:ln>
              <a:noFill/>
            </a:ln>
            <a:effectLst/>
          </c:sp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spc="20" baseline="0">
                <a:solidFill>
                  <a:schemeClr val="dk1">
                    <a:lumMod val="65000"/>
                    <a:lumOff val="35000"/>
                  </a:schemeClr>
                </a:solidFill>
                <a:latin typeface="+mn-lt"/>
                <a:ea typeface="+mn-ea"/>
                <a:cs typeface="+mn-cs"/>
              </a:defRPr>
            </a:pPr>
            <a:endParaRPr lang="ru-RU"/>
          </a:p>
        </c:txPr>
        <c:crossAx val="465103176"/>
        <c:crosses val="autoZero"/>
        <c:crossBetween val="between"/>
      </c:valAx>
      <c:dTable>
        <c:showHorzBorder val="1"/>
        <c:showVertBorder val="1"/>
        <c:showOutline val="1"/>
        <c:showKeys val="1"/>
        <c:spPr>
          <a:noFill/>
          <a:ln w="9525">
            <a:solidFill>
              <a:schemeClr val="dk1">
                <a:lumMod val="15000"/>
                <a:lumOff val="85000"/>
              </a:schemeClr>
            </a:solidFill>
          </a:ln>
          <a:effectLst/>
        </c:spPr>
        <c:txPr>
          <a:bodyPr rot="0" spcFirstLastPara="1" vertOverflow="ellipsis" vert="horz" wrap="square" anchor="ctr" anchorCtr="1"/>
          <a:lstStyle/>
          <a:p>
            <a:pPr rtl="0">
              <a:defRPr sz="1600" b="1" i="0" u="none" strike="noStrike" kern="1200" baseline="0">
                <a:solidFill>
                  <a:schemeClr val="dk1">
                    <a:lumMod val="65000"/>
                    <a:lumOff val="35000"/>
                  </a:schemeClr>
                </a:solidFill>
                <a:latin typeface="+mn-lt"/>
                <a:ea typeface="+mn-ea"/>
                <a:cs typeface="+mn-cs"/>
              </a:defRPr>
            </a:pPr>
            <a:endParaRPr lang="ru-RU"/>
          </a:p>
        </c:txPr>
      </c:dTable>
      <c:spPr>
        <a:gradFill>
          <a:gsLst>
            <a:gs pos="100000">
              <a:schemeClr val="lt1">
                <a:lumMod val="95000"/>
              </a:schemeClr>
            </a:gs>
            <a:gs pos="0">
              <a:schemeClr val="lt1"/>
            </a:gs>
          </a:gsLst>
          <a:lin ang="5400000" scaled="0"/>
        </a:gradFill>
        <a:ln>
          <a:noFill/>
        </a:ln>
        <a:effectLst/>
      </c:spPr>
    </c:plotArea>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ru-RU"/>
    </a:p>
  </c:tx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cap="none" spc="20" baseline="0">
                <a:solidFill>
                  <a:schemeClr val="dk1">
                    <a:lumMod val="50000"/>
                    <a:lumOff val="50000"/>
                  </a:schemeClr>
                </a:solidFill>
                <a:latin typeface="+mn-lt"/>
                <a:ea typeface="+mn-ea"/>
                <a:cs typeface="+mn-cs"/>
              </a:defRPr>
            </a:pPr>
            <a:r>
              <a:rPr lang="ru-RU" sz="2400" b="1"/>
              <a:t>Численность персонала (чел.)</a:t>
            </a:r>
          </a:p>
        </c:rich>
      </c:tx>
      <c:overlay val="0"/>
      <c:spPr>
        <a:noFill/>
        <a:ln>
          <a:noFill/>
        </a:ln>
        <a:effectLst/>
      </c:spPr>
    </c:title>
    <c:autoTitleDeleted val="0"/>
    <c:plotArea>
      <c:layout>
        <c:manualLayout>
          <c:layoutTarget val="inner"/>
          <c:xMode val="edge"/>
          <c:yMode val="edge"/>
          <c:x val="0.39165083661417321"/>
          <c:y val="9.8259259259259255E-2"/>
          <c:w val="0.59689074803149611"/>
          <c:h val="0.72377544473607469"/>
        </c:manualLayout>
      </c:layout>
      <c:lineChart>
        <c:grouping val="standard"/>
        <c:varyColors val="0"/>
        <c:ser>
          <c:idx val="0"/>
          <c:order val="0"/>
          <c:tx>
            <c:strRef>
              <c:f>'[230731 Статистика ЛПХ июль 2023.xlsx]Сводный анализ'!$A$19</c:f>
              <c:strCache>
                <c:ptCount val="1"/>
                <c:pt idx="0">
                  <c:v>Численность персонала (чел.) 2021 год.</c:v>
                </c:pt>
              </c:strCache>
            </c:strRef>
          </c:tx>
          <c:spPr>
            <a:ln w="22225" cap="rnd" cmpd="sng" algn="ctr">
              <a:solidFill>
                <a:schemeClr val="accent1"/>
              </a:solidFill>
              <a:round/>
            </a:ln>
            <a:effectLst/>
          </c:spPr>
          <c:marker>
            <c:symbol val="none"/>
          </c:marker>
          <c:cat>
            <c:strRef>
              <c:f>'[230731 Статистика ЛПХ июль 2023.xlsx]Сводный анализ'!$B$18:$H$18</c:f>
              <c:strCache>
                <c:ptCount val="7"/>
                <c:pt idx="0">
                  <c:v>Январь</c:v>
                </c:pt>
                <c:pt idx="1">
                  <c:v>Февраль</c:v>
                </c:pt>
                <c:pt idx="2">
                  <c:v>Март</c:v>
                </c:pt>
                <c:pt idx="3">
                  <c:v>Апрель</c:v>
                </c:pt>
                <c:pt idx="4">
                  <c:v>Май</c:v>
                </c:pt>
                <c:pt idx="5">
                  <c:v>Июнь</c:v>
                </c:pt>
                <c:pt idx="6">
                  <c:v>Июль</c:v>
                </c:pt>
              </c:strCache>
            </c:strRef>
          </c:cat>
          <c:val>
            <c:numRef>
              <c:f>'[230731 Статистика ЛПХ июль 2023.xlsx]Сводный анализ'!$B$19:$H$19</c:f>
              <c:numCache>
                <c:formatCode>0</c:formatCode>
                <c:ptCount val="7"/>
                <c:pt idx="0">
                  <c:v>9169</c:v>
                </c:pt>
                <c:pt idx="1">
                  <c:v>9324</c:v>
                </c:pt>
                <c:pt idx="2">
                  <c:v>9112</c:v>
                </c:pt>
                <c:pt idx="3">
                  <c:v>8198</c:v>
                </c:pt>
                <c:pt idx="4">
                  <c:v>8993</c:v>
                </c:pt>
                <c:pt idx="5">
                  <c:v>9086</c:v>
                </c:pt>
                <c:pt idx="6">
                  <c:v>9052</c:v>
                </c:pt>
              </c:numCache>
            </c:numRef>
          </c:val>
          <c:smooth val="0"/>
          <c:extLst xmlns:c16r2="http://schemas.microsoft.com/office/drawing/2015/06/chart">
            <c:ext xmlns:c16="http://schemas.microsoft.com/office/drawing/2014/chart" uri="{C3380CC4-5D6E-409C-BE32-E72D297353CC}">
              <c16:uniqueId val="{00000000-5528-471C-89A3-2995E312369F}"/>
            </c:ext>
          </c:extLst>
        </c:ser>
        <c:ser>
          <c:idx val="1"/>
          <c:order val="1"/>
          <c:tx>
            <c:strRef>
              <c:f>'[230731 Статистика ЛПХ июль 2023.xlsx]Сводный анализ'!$A$20</c:f>
              <c:strCache>
                <c:ptCount val="1"/>
                <c:pt idx="0">
                  <c:v>Численность персонала (чел.) 2022 год.</c:v>
                </c:pt>
              </c:strCache>
            </c:strRef>
          </c:tx>
          <c:spPr>
            <a:ln w="22225" cap="rnd" cmpd="sng" algn="ctr">
              <a:solidFill>
                <a:schemeClr val="accent2"/>
              </a:solidFill>
              <a:round/>
            </a:ln>
            <a:effectLst/>
          </c:spPr>
          <c:marker>
            <c:symbol val="none"/>
          </c:marker>
          <c:cat>
            <c:strRef>
              <c:f>'[230731 Статистика ЛПХ июль 2023.xlsx]Сводный анализ'!$B$18:$H$18</c:f>
              <c:strCache>
                <c:ptCount val="7"/>
                <c:pt idx="0">
                  <c:v>Январь</c:v>
                </c:pt>
                <c:pt idx="1">
                  <c:v>Февраль</c:v>
                </c:pt>
                <c:pt idx="2">
                  <c:v>Март</c:v>
                </c:pt>
                <c:pt idx="3">
                  <c:v>Апрель</c:v>
                </c:pt>
                <c:pt idx="4">
                  <c:v>Май</c:v>
                </c:pt>
                <c:pt idx="5">
                  <c:v>Июнь</c:v>
                </c:pt>
                <c:pt idx="6">
                  <c:v>Июль</c:v>
                </c:pt>
              </c:strCache>
            </c:strRef>
          </c:cat>
          <c:val>
            <c:numRef>
              <c:f>'[230731 Статистика ЛПХ июль 2023.xlsx]Сводный анализ'!$B$20:$H$20</c:f>
              <c:numCache>
                <c:formatCode>0</c:formatCode>
                <c:ptCount val="7"/>
                <c:pt idx="0">
                  <c:v>9145</c:v>
                </c:pt>
                <c:pt idx="1">
                  <c:v>9547</c:v>
                </c:pt>
                <c:pt idx="2">
                  <c:v>9580</c:v>
                </c:pt>
                <c:pt idx="3">
                  <c:v>9696</c:v>
                </c:pt>
                <c:pt idx="4">
                  <c:v>9463</c:v>
                </c:pt>
                <c:pt idx="5">
                  <c:v>9603</c:v>
                </c:pt>
                <c:pt idx="6">
                  <c:v>9807</c:v>
                </c:pt>
              </c:numCache>
            </c:numRef>
          </c:val>
          <c:smooth val="0"/>
          <c:extLst xmlns:c16r2="http://schemas.microsoft.com/office/drawing/2015/06/chart">
            <c:ext xmlns:c16="http://schemas.microsoft.com/office/drawing/2014/chart" uri="{C3380CC4-5D6E-409C-BE32-E72D297353CC}">
              <c16:uniqueId val="{00000001-5528-471C-89A3-2995E312369F}"/>
            </c:ext>
          </c:extLst>
        </c:ser>
        <c:ser>
          <c:idx val="2"/>
          <c:order val="2"/>
          <c:tx>
            <c:strRef>
              <c:f>'[230731 Статистика ЛПХ июль 2023.xlsx]Сводный анализ'!$A$21</c:f>
              <c:strCache>
                <c:ptCount val="1"/>
                <c:pt idx="0">
                  <c:v>Численность персонала (чел.) 2023 год.</c:v>
                </c:pt>
              </c:strCache>
            </c:strRef>
          </c:tx>
          <c:marker>
            <c:symbol val="none"/>
          </c:marker>
          <c:cat>
            <c:strRef>
              <c:f>'[230731 Статистика ЛПХ июль 2023.xlsx]Сводный анализ'!$B$18:$H$18</c:f>
              <c:strCache>
                <c:ptCount val="7"/>
                <c:pt idx="0">
                  <c:v>Январь</c:v>
                </c:pt>
                <c:pt idx="1">
                  <c:v>Февраль</c:v>
                </c:pt>
                <c:pt idx="2">
                  <c:v>Март</c:v>
                </c:pt>
                <c:pt idx="3">
                  <c:v>Апрель</c:v>
                </c:pt>
                <c:pt idx="4">
                  <c:v>Май</c:v>
                </c:pt>
                <c:pt idx="5">
                  <c:v>Июнь</c:v>
                </c:pt>
                <c:pt idx="6">
                  <c:v>Июль</c:v>
                </c:pt>
              </c:strCache>
            </c:strRef>
          </c:cat>
          <c:val>
            <c:numRef>
              <c:f>'[230731 Статистика ЛПХ июль 2023.xlsx]Сводный анализ'!$B$21:$H$21</c:f>
              <c:numCache>
                <c:formatCode>0</c:formatCode>
                <c:ptCount val="7"/>
                <c:pt idx="0">
                  <c:v>8675</c:v>
                </c:pt>
                <c:pt idx="1">
                  <c:v>8294</c:v>
                </c:pt>
                <c:pt idx="2">
                  <c:v>7999</c:v>
                </c:pt>
                <c:pt idx="3">
                  <c:v>7944</c:v>
                </c:pt>
                <c:pt idx="4">
                  <c:v>7853</c:v>
                </c:pt>
                <c:pt idx="5">
                  <c:v>7923</c:v>
                </c:pt>
                <c:pt idx="6">
                  <c:v>7795</c:v>
                </c:pt>
              </c:numCache>
            </c:numRef>
          </c:val>
          <c:smooth val="0"/>
        </c:ser>
        <c:dLbls>
          <c:showLegendKey val="0"/>
          <c:showVal val="0"/>
          <c:showCatName val="0"/>
          <c:showSerName val="0"/>
          <c:showPercent val="0"/>
          <c:showBubbleSize val="0"/>
        </c:dLbls>
        <c:dropLines>
          <c:spPr>
            <a:ln w="9525" cap="flat" cmpd="sng" algn="ctr">
              <a:solidFill>
                <a:schemeClr val="dk1">
                  <a:lumMod val="35000"/>
                  <a:lumOff val="65000"/>
                  <a:alpha val="33000"/>
                </a:schemeClr>
              </a:solidFill>
              <a:round/>
            </a:ln>
            <a:effectLst/>
          </c:spPr>
        </c:dropLines>
        <c:smooth val="0"/>
        <c:axId val="465104744"/>
        <c:axId val="465105136"/>
      </c:lineChart>
      <c:catAx>
        <c:axId val="465104744"/>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spc="20" baseline="0">
                <a:solidFill>
                  <a:schemeClr val="dk1">
                    <a:lumMod val="65000"/>
                    <a:lumOff val="35000"/>
                  </a:schemeClr>
                </a:solidFill>
                <a:latin typeface="+mn-lt"/>
                <a:ea typeface="+mn-ea"/>
                <a:cs typeface="+mn-cs"/>
              </a:defRPr>
            </a:pPr>
            <a:endParaRPr lang="ru-RU"/>
          </a:p>
        </c:txPr>
        <c:crossAx val="465105136"/>
        <c:crosses val="autoZero"/>
        <c:auto val="1"/>
        <c:lblAlgn val="ctr"/>
        <c:lblOffset val="100"/>
        <c:noMultiLvlLbl val="0"/>
      </c:catAx>
      <c:valAx>
        <c:axId val="465105136"/>
        <c:scaling>
          <c:orientation val="minMax"/>
        </c:scaling>
        <c:delete val="0"/>
        <c:axPos val="l"/>
        <c:title>
          <c:tx>
            <c:rich>
              <a:bodyPr rot="-5400000" spcFirstLastPara="1" vertOverflow="ellipsis" vert="horz" wrap="square" anchor="ctr" anchorCtr="1"/>
              <a:lstStyle/>
              <a:p>
                <a:pPr>
                  <a:defRPr sz="1200" b="1" i="0" u="none" strike="noStrike" kern="1200" cap="all" baseline="0">
                    <a:solidFill>
                      <a:schemeClr val="dk1">
                        <a:lumMod val="65000"/>
                        <a:lumOff val="35000"/>
                      </a:schemeClr>
                    </a:solidFill>
                    <a:latin typeface="+mn-lt"/>
                    <a:ea typeface="+mn-ea"/>
                    <a:cs typeface="+mn-cs"/>
                  </a:defRPr>
                </a:pPr>
                <a:r>
                  <a:rPr lang="ru-RU" sz="1200" b="1"/>
                  <a:t>чел.</a:t>
                </a:r>
              </a:p>
            </c:rich>
          </c:tx>
          <c:layout>
            <c:manualLayout>
              <c:xMode val="edge"/>
              <c:yMode val="edge"/>
              <c:x val="0.33958333333333335"/>
              <c:y val="0.38314231554389033"/>
            </c:manualLayout>
          </c:layout>
          <c:overlay val="0"/>
          <c:spPr>
            <a:noFill/>
            <a:ln>
              <a:noFill/>
            </a:ln>
            <a:effectLst/>
          </c:sp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spc="20" baseline="0">
                <a:solidFill>
                  <a:schemeClr val="dk1">
                    <a:lumMod val="65000"/>
                    <a:lumOff val="35000"/>
                  </a:schemeClr>
                </a:solidFill>
                <a:latin typeface="+mn-lt"/>
                <a:ea typeface="+mn-ea"/>
                <a:cs typeface="+mn-cs"/>
              </a:defRPr>
            </a:pPr>
            <a:endParaRPr lang="ru-RU"/>
          </a:p>
        </c:txPr>
        <c:crossAx val="465104744"/>
        <c:crosses val="autoZero"/>
        <c:crossBetween val="between"/>
      </c:valAx>
      <c:dTable>
        <c:showHorzBorder val="1"/>
        <c:showVertBorder val="1"/>
        <c:showOutline val="1"/>
        <c:showKeys val="1"/>
        <c:spPr>
          <a:noFill/>
          <a:ln w="9525">
            <a:solidFill>
              <a:schemeClr val="dk1">
                <a:lumMod val="15000"/>
                <a:lumOff val="85000"/>
              </a:schemeClr>
            </a:solidFill>
          </a:ln>
          <a:effectLst/>
        </c:spPr>
        <c:txPr>
          <a:bodyPr rot="0" spcFirstLastPara="1" vertOverflow="ellipsis" vert="horz" wrap="square" anchor="ctr" anchorCtr="1"/>
          <a:lstStyle/>
          <a:p>
            <a:pPr rtl="0">
              <a:defRPr sz="1600" b="1" i="0" u="none" strike="noStrike" kern="1200" baseline="0">
                <a:solidFill>
                  <a:schemeClr val="dk1">
                    <a:lumMod val="65000"/>
                    <a:lumOff val="35000"/>
                  </a:schemeClr>
                </a:solidFill>
                <a:latin typeface="+mn-lt"/>
                <a:ea typeface="+mn-ea"/>
                <a:cs typeface="+mn-cs"/>
              </a:defRPr>
            </a:pPr>
            <a:endParaRPr lang="ru-RU"/>
          </a:p>
        </c:txPr>
      </c:dTable>
      <c:spPr>
        <a:gradFill>
          <a:gsLst>
            <a:gs pos="100000">
              <a:schemeClr val="lt1">
                <a:lumMod val="95000"/>
              </a:schemeClr>
            </a:gs>
            <a:gs pos="0">
              <a:schemeClr val="lt1"/>
            </a:gs>
          </a:gsLst>
          <a:lin ang="5400000" scaled="0"/>
        </a:gradFill>
        <a:ln>
          <a:noFill/>
        </a:ln>
        <a:effectLst/>
      </c:spPr>
    </c:plotArea>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ru-RU"/>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b="1" i="0" u="none" strike="noStrike" kern="1200" baseline="0">
                <a:solidFill>
                  <a:schemeClr val="dk1">
                    <a:lumMod val="65000"/>
                    <a:lumOff val="35000"/>
                  </a:schemeClr>
                </a:solidFill>
                <a:effectLst/>
                <a:latin typeface="+mn-lt"/>
                <a:ea typeface="+mn-ea"/>
                <a:cs typeface="+mn-cs"/>
              </a:defRPr>
            </a:pPr>
            <a:r>
              <a:rPr lang="ru-RU" b="1"/>
              <a:t>Численность персонала (чел.)</a:t>
            </a:r>
          </a:p>
        </c:rich>
      </c:tx>
      <c:overlay val="0"/>
      <c:spPr>
        <a:noFill/>
        <a:ln>
          <a:noFill/>
        </a:ln>
        <a:effectLst/>
      </c:spPr>
      <c:txPr>
        <a:bodyPr rot="0" spcFirstLastPara="1" vertOverflow="ellipsis" vert="horz" wrap="square" anchor="ctr" anchorCtr="1"/>
        <a:lstStyle/>
        <a:p>
          <a:pPr>
            <a:defRPr b="1" i="0" u="none" strike="noStrike" kern="1200" baseline="0">
              <a:solidFill>
                <a:schemeClr val="dk1">
                  <a:lumMod val="65000"/>
                  <a:lumOff val="35000"/>
                </a:schemeClr>
              </a:solidFill>
              <a:effectLst/>
              <a:latin typeface="+mn-lt"/>
              <a:ea typeface="+mn-ea"/>
              <a:cs typeface="+mn-cs"/>
            </a:defRPr>
          </a:pPr>
          <a:endParaRPr lang="ru-RU"/>
        </a:p>
      </c:txPr>
    </c:title>
    <c:autoTitleDeleted val="0"/>
    <c:plotArea>
      <c:layout>
        <c:manualLayout>
          <c:layoutTarget val="inner"/>
          <c:xMode val="edge"/>
          <c:yMode val="edge"/>
          <c:x val="3.0555555555555555E-2"/>
          <c:y val="0.14803258967629046"/>
          <c:w val="0.93888888888888888"/>
          <c:h val="0.7247608632254301"/>
        </c:manualLayout>
      </c:layout>
      <c:barChart>
        <c:barDir val="col"/>
        <c:grouping val="clustered"/>
        <c:varyColors val="0"/>
        <c:ser>
          <c:idx val="0"/>
          <c:order val="0"/>
          <c:spPr>
            <a:gradFill>
              <a:gsLst>
                <a:gs pos="0">
                  <a:schemeClr val="accent1"/>
                </a:gs>
                <a:gs pos="100000">
                  <a:schemeClr val="accent1">
                    <a:lumMod val="84000"/>
                  </a:schemeClr>
                </a:gs>
              </a:gsLst>
              <a:lin ang="5400000" scaled="1"/>
            </a:gradFill>
            <a:ln>
              <a:noFill/>
            </a:ln>
            <a:effectLst>
              <a:outerShdw blurRad="76200" dir="18900000" sy="23000" kx="-1200000" algn="bl" rotWithShape="0">
                <a:prstClr val="black">
                  <a:alpha val="20000"/>
                </a:prst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lt1"/>
                    </a:solidFill>
                    <a:latin typeface="+mn-lt"/>
                    <a:ea typeface="+mn-ea"/>
                    <a:cs typeface="+mn-cs"/>
                  </a:defRPr>
                </a:pPr>
                <a:endParaRPr lang="ru-RU"/>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'[230731 Статистика ЛПХ июль 2023.xlsx]Сводный анализ'!$BA$18:$BA$20</c:f>
              <c:strCache>
                <c:ptCount val="3"/>
                <c:pt idx="0">
                  <c:v>2021 год</c:v>
                </c:pt>
                <c:pt idx="1">
                  <c:v>2022 год</c:v>
                </c:pt>
                <c:pt idx="2">
                  <c:v>2023 год</c:v>
                </c:pt>
              </c:strCache>
            </c:strRef>
          </c:cat>
          <c:val>
            <c:numRef>
              <c:f>'[230731 Статистика ЛПХ июль 2023.xlsx]Сводный анализ'!$BB$18:$BB$20</c:f>
              <c:numCache>
                <c:formatCode>0</c:formatCode>
                <c:ptCount val="3"/>
                <c:pt idx="0">
                  <c:v>9086</c:v>
                </c:pt>
                <c:pt idx="1">
                  <c:v>9603</c:v>
                </c:pt>
                <c:pt idx="2">
                  <c:v>7923</c:v>
                </c:pt>
              </c:numCache>
            </c:numRef>
          </c:val>
        </c:ser>
        <c:dLbls>
          <c:dLblPos val="inEnd"/>
          <c:showLegendKey val="0"/>
          <c:showVal val="1"/>
          <c:showCatName val="0"/>
          <c:showSerName val="0"/>
          <c:showPercent val="0"/>
          <c:showBubbleSize val="0"/>
        </c:dLbls>
        <c:gapWidth val="41"/>
        <c:axId val="465106312"/>
        <c:axId val="465106704"/>
      </c:barChart>
      <c:catAx>
        <c:axId val="46510631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dk1">
                    <a:lumMod val="65000"/>
                    <a:lumOff val="35000"/>
                  </a:schemeClr>
                </a:solidFill>
                <a:effectLst/>
                <a:latin typeface="+mn-lt"/>
                <a:ea typeface="+mn-ea"/>
                <a:cs typeface="+mn-cs"/>
              </a:defRPr>
            </a:pPr>
            <a:endParaRPr lang="ru-RU"/>
          </a:p>
        </c:txPr>
        <c:crossAx val="465106704"/>
        <c:crosses val="autoZero"/>
        <c:auto val="1"/>
        <c:lblAlgn val="ctr"/>
        <c:lblOffset val="100"/>
        <c:noMultiLvlLbl val="0"/>
      </c:catAx>
      <c:valAx>
        <c:axId val="465106704"/>
        <c:scaling>
          <c:orientation val="minMax"/>
        </c:scaling>
        <c:delete val="1"/>
        <c:axPos val="l"/>
        <c:numFmt formatCode="0" sourceLinked="1"/>
        <c:majorTickMark val="none"/>
        <c:minorTickMark val="none"/>
        <c:tickLblPos val="nextTo"/>
        <c:crossAx val="465106312"/>
        <c:crosses val="autoZero"/>
        <c:crossBetween val="between"/>
      </c:valAx>
      <c:spPr>
        <a:noFill/>
        <a:ln>
          <a:noFill/>
        </a:ln>
        <a:effectLst/>
      </c:spPr>
    </c:plotArea>
    <c:plotVisOnly val="1"/>
    <c:dispBlanksAs val="gap"/>
    <c:showDLblsOverMax val="0"/>
  </c:chart>
  <c: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a:effectLst/>
  </c:spPr>
  <c:txPr>
    <a:bodyPr/>
    <a:lstStyle/>
    <a:p>
      <a:pPr>
        <a:defRPr/>
      </a:pPr>
      <a:endParaRPr lang="ru-RU"/>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500" b="1" i="0" u="none" strike="noStrike" kern="1200" cap="all" spc="100" normalizeH="0" baseline="0">
                <a:solidFill>
                  <a:schemeClr val="lt1"/>
                </a:solidFill>
                <a:latin typeface="+mn-lt"/>
                <a:ea typeface="+mn-ea"/>
                <a:cs typeface="+mn-cs"/>
              </a:defRPr>
            </a:pPr>
            <a:r>
              <a:rPr lang="ru-RU" sz="1400"/>
              <a:t>СОКРАЩЕНИЕ РАБОЧИХ МЕСТ В ЛЕСНОЙ ПРОМЫШЛЕННОСТИ ПО ДАННЫМ ЧЛЕНОВ дэл (ЧЕЛ.)</a:t>
            </a:r>
          </a:p>
        </c:rich>
      </c:tx>
      <c:overlay val="0"/>
      <c:spPr>
        <a:noFill/>
        <a:ln>
          <a:noFill/>
        </a:ln>
        <a:effectLst/>
      </c:spPr>
      <c:txPr>
        <a:bodyPr rot="0" spcFirstLastPara="1" vertOverflow="ellipsis" vert="horz" wrap="square" anchor="ctr" anchorCtr="1"/>
        <a:lstStyle/>
        <a:p>
          <a:pPr>
            <a:defRPr sz="1500" b="1" i="0" u="none" strike="noStrike" kern="1200" cap="all" spc="100" normalizeH="0" baseline="0">
              <a:solidFill>
                <a:schemeClr val="lt1"/>
              </a:solidFill>
              <a:latin typeface="+mn-lt"/>
              <a:ea typeface="+mn-ea"/>
              <a:cs typeface="+mn-cs"/>
            </a:defRPr>
          </a:pPr>
          <a:endParaRPr lang="ru-RU"/>
        </a:p>
      </c:txPr>
    </c:title>
    <c:autoTitleDeleted val="0"/>
    <c:plotArea>
      <c:layout>
        <c:manualLayout>
          <c:layoutTarget val="inner"/>
          <c:xMode val="edge"/>
          <c:yMode val="edge"/>
          <c:x val="6.4965223097112862E-2"/>
          <c:y val="5.2268518518518506E-2"/>
          <c:w val="0.86650699912510931"/>
          <c:h val="0.93384259259259261"/>
        </c:manualLayout>
      </c:layout>
      <c:areaChart>
        <c:grouping val="stacked"/>
        <c:varyColors val="0"/>
        <c:ser>
          <c:idx val="0"/>
          <c:order val="0"/>
          <c:spPr>
            <a:gradFill>
              <a:gsLst>
                <a:gs pos="0">
                  <a:schemeClr val="lt1">
                    <a:alpha val="50000"/>
                  </a:schemeClr>
                </a:gs>
                <a:gs pos="100000">
                  <a:schemeClr val="lt1">
                    <a:alpha val="0"/>
                  </a:schemeClr>
                </a:gs>
              </a:gsLst>
              <a:lin ang="5400000" scaled="0"/>
            </a:gradFill>
            <a:ln>
              <a:solidFill>
                <a:schemeClr val="accent1"/>
              </a:solidFill>
            </a:ln>
            <a:effectLst>
              <a:innerShdw dist="38100" dir="16200000">
                <a:schemeClr val="lt1"/>
              </a:innerShdw>
            </a:effectLst>
          </c:spP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lt1"/>
                    </a:solidFill>
                    <a:latin typeface="+mn-lt"/>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accent1">
                          <a:lumMod val="60000"/>
                          <a:lumOff val="40000"/>
                        </a:schemeClr>
                      </a:solidFill>
                    </a:ln>
                    <a:effectLst/>
                  </c:spPr>
                </c15:leaderLines>
              </c:ext>
            </c:extLst>
          </c:dLbls>
          <c:cat>
            <c:numRef>
              <c:f>'[230731 Статистика ЛПХ июль 2023.xlsx]Сводный анализ'!$B$22:$H$22</c:f>
              <c:numCache>
                <c:formatCode>mmm\-yy</c:formatCode>
                <c:ptCount val="7"/>
                <c:pt idx="0">
                  <c:v>44927</c:v>
                </c:pt>
                <c:pt idx="1">
                  <c:v>44958</c:v>
                </c:pt>
                <c:pt idx="2">
                  <c:v>44986</c:v>
                </c:pt>
                <c:pt idx="3">
                  <c:v>45017</c:v>
                </c:pt>
                <c:pt idx="4">
                  <c:v>45047</c:v>
                </c:pt>
                <c:pt idx="5">
                  <c:v>45078</c:v>
                </c:pt>
                <c:pt idx="6">
                  <c:v>45108</c:v>
                </c:pt>
              </c:numCache>
            </c:numRef>
          </c:cat>
          <c:val>
            <c:numRef>
              <c:f>'[230731 Статистика ЛПХ июль 2023.xlsx]Сводный анализ'!$B$23:$H$23</c:f>
              <c:numCache>
                <c:formatCode>0</c:formatCode>
                <c:ptCount val="7"/>
                <c:pt idx="0">
                  <c:v>88</c:v>
                </c:pt>
                <c:pt idx="1">
                  <c:v>381</c:v>
                </c:pt>
                <c:pt idx="2">
                  <c:v>295</c:v>
                </c:pt>
                <c:pt idx="3">
                  <c:v>55</c:v>
                </c:pt>
                <c:pt idx="4">
                  <c:v>91</c:v>
                </c:pt>
                <c:pt idx="5">
                  <c:v>-70</c:v>
                </c:pt>
                <c:pt idx="6">
                  <c:v>128</c:v>
                </c:pt>
              </c:numCache>
            </c:numRef>
          </c:val>
        </c:ser>
        <c:dLbls>
          <c:showLegendKey val="0"/>
          <c:showVal val="1"/>
          <c:showCatName val="0"/>
          <c:showSerName val="0"/>
          <c:showPercent val="0"/>
          <c:showBubbleSize val="0"/>
        </c:dLbls>
        <c:dropLines>
          <c:spPr>
            <a:ln w="9525" cap="flat" cmpd="sng" algn="ctr">
              <a:gradFill>
                <a:gsLst>
                  <a:gs pos="0">
                    <a:schemeClr val="lt1"/>
                  </a:gs>
                  <a:gs pos="50000">
                    <a:schemeClr val="lt1">
                      <a:alpha val="0"/>
                    </a:schemeClr>
                  </a:gs>
                </a:gsLst>
                <a:lin ang="5400000" scaled="0"/>
              </a:gradFill>
              <a:round/>
            </a:ln>
            <a:effectLst/>
          </c:spPr>
        </c:dropLines>
        <c:axId val="465107488"/>
        <c:axId val="465107880"/>
      </c:areaChart>
      <c:dateAx>
        <c:axId val="465107488"/>
        <c:scaling>
          <c:orientation val="minMax"/>
        </c:scaling>
        <c:delete val="0"/>
        <c:axPos val="b"/>
        <c:numFmt formatCode="mmm\-yy" sourceLinked="1"/>
        <c:majorTickMark val="out"/>
        <c:minorTickMark val="none"/>
        <c:tickLblPos val="nextTo"/>
        <c:spPr>
          <a:noFill/>
          <a:ln w="9525" cap="flat" cmpd="sng" algn="ctr">
            <a:solidFill>
              <a:schemeClr val="accent1">
                <a:lumMod val="40000"/>
                <a:lumOff val="60000"/>
                <a:alpha val="25000"/>
              </a:schemeClr>
            </a:solidFill>
            <a:round/>
          </a:ln>
          <a:effectLst/>
        </c:spPr>
        <c:txPr>
          <a:bodyPr rot="-6000000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ru-RU"/>
          </a:p>
        </c:txPr>
        <c:crossAx val="465107880"/>
        <c:crosses val="autoZero"/>
        <c:auto val="1"/>
        <c:lblOffset val="100"/>
        <c:baseTimeUnit val="months"/>
      </c:dateAx>
      <c:valAx>
        <c:axId val="465107880"/>
        <c:scaling>
          <c:orientation val="minMax"/>
        </c:scaling>
        <c:delete val="1"/>
        <c:axPos val="l"/>
        <c:numFmt formatCode="0" sourceLinked="1"/>
        <c:majorTickMark val="out"/>
        <c:minorTickMark val="none"/>
        <c:tickLblPos val="nextTo"/>
        <c:crossAx val="465107488"/>
        <c:crosses val="autoZero"/>
        <c:crossBetween val="midCat"/>
      </c:valAx>
      <c:spPr>
        <a:noFill/>
        <a:ln>
          <a:noFill/>
        </a:ln>
        <a:effectLst/>
      </c:spPr>
    </c:plotArea>
    <c:plotVisOnly val="1"/>
    <c:dispBlanksAs val="zero"/>
    <c:showDLblsOverMax val="0"/>
  </c:chart>
  <c:spPr>
    <a:solidFill>
      <a:schemeClr val="accent1"/>
    </a:solidFill>
    <a:ln w="9525" cap="flat" cmpd="sng" algn="ctr">
      <a:solidFill>
        <a:schemeClr val="accent1"/>
      </a:solidFill>
      <a:round/>
    </a:ln>
    <a:effectLst/>
  </c:spPr>
  <c:txPr>
    <a:bodyPr/>
    <a:lstStyle/>
    <a:p>
      <a:pPr>
        <a:defRPr/>
      </a:pPr>
      <a:endParaRPr lang="ru-RU"/>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500" b="1" i="0" u="none" strike="noStrike" kern="1200" cap="all" spc="100" normalizeH="0" baseline="0">
                <a:solidFill>
                  <a:schemeClr val="lt1"/>
                </a:solidFill>
                <a:latin typeface="+mn-lt"/>
                <a:ea typeface="+mn-ea"/>
                <a:cs typeface="+mn-cs"/>
              </a:defRPr>
            </a:pPr>
            <a:r>
              <a:rPr lang="ru-RU" sz="1400"/>
              <a:t>ДИНАМИКА ПОТЕРИ РАБОЧИХ МЕСТ НАРАСТАЮЩИМ ИТОГОМ (ЧЕЛ.)</a:t>
            </a:r>
          </a:p>
        </c:rich>
      </c:tx>
      <c:overlay val="0"/>
      <c:spPr>
        <a:noFill/>
        <a:ln>
          <a:noFill/>
        </a:ln>
        <a:effectLst/>
      </c:spPr>
      <c:txPr>
        <a:bodyPr rot="0" spcFirstLastPara="1" vertOverflow="ellipsis" vert="horz" wrap="square" anchor="ctr" anchorCtr="1"/>
        <a:lstStyle/>
        <a:p>
          <a:pPr>
            <a:defRPr sz="1500" b="1" i="0" u="none" strike="noStrike" kern="1200" cap="all" spc="100" normalizeH="0" baseline="0">
              <a:solidFill>
                <a:schemeClr val="lt1"/>
              </a:solidFill>
              <a:latin typeface="+mn-lt"/>
              <a:ea typeface="+mn-ea"/>
              <a:cs typeface="+mn-cs"/>
            </a:defRPr>
          </a:pPr>
          <a:endParaRPr lang="ru-RU"/>
        </a:p>
      </c:txPr>
    </c:title>
    <c:autoTitleDeleted val="0"/>
    <c:plotArea>
      <c:layout>
        <c:manualLayout>
          <c:layoutTarget val="inner"/>
          <c:xMode val="edge"/>
          <c:yMode val="edge"/>
          <c:x val="6.4965223097112862E-2"/>
          <c:y val="5.2314814814814807E-2"/>
          <c:w val="0.86650699912510931"/>
          <c:h val="0.83765419947506559"/>
        </c:manualLayout>
      </c:layout>
      <c:areaChart>
        <c:grouping val="stacked"/>
        <c:varyColors val="0"/>
        <c:ser>
          <c:idx val="0"/>
          <c:order val="0"/>
          <c:spPr>
            <a:gradFill>
              <a:gsLst>
                <a:gs pos="0">
                  <a:schemeClr val="lt1">
                    <a:alpha val="50000"/>
                  </a:schemeClr>
                </a:gs>
                <a:gs pos="100000">
                  <a:schemeClr val="lt1">
                    <a:alpha val="0"/>
                  </a:schemeClr>
                </a:gs>
              </a:gsLst>
              <a:lin ang="5400000" scaled="0"/>
            </a:gradFill>
            <a:ln>
              <a:solidFill>
                <a:schemeClr val="accent1"/>
              </a:solidFill>
            </a:ln>
            <a:effectLst>
              <a:innerShdw dist="38100" dir="16200000">
                <a:schemeClr val="lt1"/>
              </a:innerShdw>
            </a:effectLst>
          </c:spP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lt1"/>
                    </a:solidFill>
                    <a:latin typeface="+mn-lt"/>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accent1">
                          <a:lumMod val="60000"/>
                          <a:lumOff val="40000"/>
                        </a:schemeClr>
                      </a:solidFill>
                    </a:ln>
                    <a:effectLst/>
                  </c:spPr>
                </c15:leaderLines>
              </c:ext>
            </c:extLst>
          </c:dLbls>
          <c:cat>
            <c:numRef>
              <c:f>'[230731 Статистика ЛПХ июль 2023.xlsx]Сводный анализ'!$I$22:$O$22</c:f>
              <c:numCache>
                <c:formatCode>mmm\-yy</c:formatCode>
                <c:ptCount val="7"/>
                <c:pt idx="0">
                  <c:v>44927</c:v>
                </c:pt>
                <c:pt idx="1">
                  <c:v>44958</c:v>
                </c:pt>
                <c:pt idx="2">
                  <c:v>44986</c:v>
                </c:pt>
                <c:pt idx="3">
                  <c:v>45017</c:v>
                </c:pt>
                <c:pt idx="4">
                  <c:v>45047</c:v>
                </c:pt>
                <c:pt idx="5">
                  <c:v>45078</c:v>
                </c:pt>
                <c:pt idx="6">
                  <c:v>45108</c:v>
                </c:pt>
              </c:numCache>
            </c:numRef>
          </c:cat>
          <c:val>
            <c:numRef>
              <c:f>'[230731 Статистика ЛПХ июль 2023.xlsx]Сводный анализ'!$I$23:$O$23</c:f>
              <c:numCache>
                <c:formatCode>0</c:formatCode>
                <c:ptCount val="7"/>
                <c:pt idx="0">
                  <c:v>88</c:v>
                </c:pt>
                <c:pt idx="1">
                  <c:v>469</c:v>
                </c:pt>
                <c:pt idx="2">
                  <c:v>764</c:v>
                </c:pt>
                <c:pt idx="3">
                  <c:v>819</c:v>
                </c:pt>
                <c:pt idx="4">
                  <c:v>910</c:v>
                </c:pt>
                <c:pt idx="5">
                  <c:v>840</c:v>
                </c:pt>
                <c:pt idx="6">
                  <c:v>968</c:v>
                </c:pt>
              </c:numCache>
            </c:numRef>
          </c:val>
        </c:ser>
        <c:dLbls>
          <c:showLegendKey val="0"/>
          <c:showVal val="1"/>
          <c:showCatName val="0"/>
          <c:showSerName val="0"/>
          <c:showPercent val="0"/>
          <c:showBubbleSize val="0"/>
        </c:dLbls>
        <c:dropLines>
          <c:spPr>
            <a:ln w="9525" cap="flat" cmpd="sng" algn="ctr">
              <a:gradFill>
                <a:gsLst>
                  <a:gs pos="0">
                    <a:schemeClr val="lt1"/>
                  </a:gs>
                  <a:gs pos="50000">
                    <a:schemeClr val="lt1">
                      <a:alpha val="0"/>
                    </a:schemeClr>
                  </a:gs>
                </a:gsLst>
                <a:lin ang="5400000" scaled="0"/>
              </a:gradFill>
              <a:round/>
            </a:ln>
            <a:effectLst/>
          </c:spPr>
        </c:dropLines>
        <c:axId val="465108664"/>
        <c:axId val="465109056"/>
      </c:areaChart>
      <c:dateAx>
        <c:axId val="465108664"/>
        <c:scaling>
          <c:orientation val="minMax"/>
        </c:scaling>
        <c:delete val="0"/>
        <c:axPos val="b"/>
        <c:numFmt formatCode="mmm\-yy" sourceLinked="1"/>
        <c:majorTickMark val="out"/>
        <c:minorTickMark val="none"/>
        <c:tickLblPos val="nextTo"/>
        <c:spPr>
          <a:noFill/>
          <a:ln w="9525" cap="flat" cmpd="sng" algn="ctr">
            <a:solidFill>
              <a:schemeClr val="accent1">
                <a:lumMod val="40000"/>
                <a:lumOff val="60000"/>
                <a:alpha val="25000"/>
              </a:schemeClr>
            </a:solidFill>
            <a:round/>
          </a:ln>
          <a:effectLst/>
        </c:spPr>
        <c:txPr>
          <a:bodyPr rot="-6000000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ru-RU"/>
          </a:p>
        </c:txPr>
        <c:crossAx val="465109056"/>
        <c:crosses val="autoZero"/>
        <c:auto val="1"/>
        <c:lblOffset val="100"/>
        <c:baseTimeUnit val="months"/>
      </c:dateAx>
      <c:valAx>
        <c:axId val="465109056"/>
        <c:scaling>
          <c:orientation val="minMax"/>
        </c:scaling>
        <c:delete val="1"/>
        <c:axPos val="l"/>
        <c:numFmt formatCode="0" sourceLinked="1"/>
        <c:majorTickMark val="out"/>
        <c:minorTickMark val="none"/>
        <c:tickLblPos val="nextTo"/>
        <c:crossAx val="465108664"/>
        <c:crosses val="autoZero"/>
        <c:crossBetween val="midCat"/>
      </c:valAx>
      <c:spPr>
        <a:noFill/>
        <a:ln>
          <a:noFill/>
        </a:ln>
        <a:effectLst/>
      </c:spPr>
    </c:plotArea>
    <c:plotVisOnly val="1"/>
    <c:dispBlanksAs val="zero"/>
    <c:showDLblsOverMax val="0"/>
  </c:chart>
  <c:spPr>
    <a:solidFill>
      <a:schemeClr val="accent1"/>
    </a:solidFill>
    <a:ln w="9525" cap="flat" cmpd="sng" algn="ctr">
      <a:solidFill>
        <a:schemeClr val="accent1"/>
      </a:solidFill>
      <a:round/>
    </a:ln>
    <a:effectLst/>
  </c:spPr>
  <c:txPr>
    <a:bodyPr/>
    <a:lstStyle/>
    <a:p>
      <a:pPr>
        <a:defRPr/>
      </a:pPr>
      <a:endParaRPr lang="ru-RU"/>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30">
  <cs:axisTitle>
    <cs:lnRef idx="0"/>
    <cs:fillRef idx="0"/>
    <cs:effectRef idx="0"/>
    <cs:fontRef idx="minor">
      <a:schemeClr val="dk1">
        <a:lumMod val="65000"/>
        <a:lumOff val="35000"/>
      </a:schemeClr>
    </cs:fontRef>
    <cs:defRPr sz="1197" kern="1200" cap="all"/>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b="0" kern="1200" spc="20" baseline="0"/>
  </cs:categoryAxis>
  <cs:chartArea mods="allowNoLineOverride">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0"/>
    <cs:effectRef idx="0"/>
    <cs:fontRef idx="minor">
      <a:schemeClr val="dk1"/>
    </cs:fontRef>
    <cs:spPr>
      <a:ln w="22225" cap="rnd" cmpd="sng" algn="ctr">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cap="flat" cmpd="sng" algn="ctr">
        <a:solidFill>
          <a:schemeClr val="phClr"/>
        </a:solidFill>
        <a:round/>
      </a:ln>
    </cs:spPr>
  </cs:dataPointMarker>
  <cs:dataPointMarkerLayout symbol="circle" size="4"/>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dk1">
            <a:lumMod val="65000"/>
            <a:lumOff val="35000"/>
          </a:schemeClr>
        </a:solidFill>
      </a:ln>
    </cs:spPr>
  </cs:downBar>
  <cs:dropLine>
    <cs:lnRef idx="0"/>
    <cs:fillRef idx="0"/>
    <cs:effectRef idx="0"/>
    <cs:fontRef idx="minor">
      <a:schemeClr val="dk1"/>
    </cs:fontRef>
    <cs:spPr>
      <a:ln w="9525" cap="flat" cmpd="sng" algn="ctr">
        <a:solidFill>
          <a:schemeClr val="dk1">
            <a:lumMod val="35000"/>
            <a:lumOff val="65000"/>
            <a:alpha val="33000"/>
          </a:schemeClr>
        </a:solidFill>
        <a:round/>
      </a:ln>
    </cs:spPr>
  </cs:dropLine>
  <cs:errorBar>
    <cs:lnRef idx="0"/>
    <cs:fillRef idx="0"/>
    <cs:effectRef idx="0"/>
    <cs:fontRef idx="minor">
      <a:schemeClr val="dk1"/>
    </cs:fontRef>
    <cs:spPr>
      <a:ln w="9525">
        <a:solidFill>
          <a:schemeClr val="dk1">
            <a:lumMod val="65000"/>
            <a:lumOff val="35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gradFill>
        <a:gsLst>
          <a:gs pos="100000">
            <a:schemeClr val="lt1">
              <a:lumMod val="95000"/>
            </a:schemeClr>
          </a:gs>
          <a:gs pos="0">
            <a:schemeClr val="lt1"/>
          </a:gs>
        </a:gsLst>
        <a:lin ang="5400000" scaled="0"/>
      </a:gradFill>
    </cs:spPr>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35000"/>
            <a:lumOff val="65000"/>
          </a:schemeClr>
        </a:solidFill>
        <a:prstDash val="dash"/>
      </a:ln>
    </cs:spPr>
  </cs:seriesLine>
  <cs:title>
    <cs:lnRef idx="0"/>
    <cs:fillRef idx="0"/>
    <cs:effectRef idx="0"/>
    <cs:fontRef idx="minor">
      <a:schemeClr val="dk1">
        <a:lumMod val="50000"/>
        <a:lumOff val="50000"/>
      </a:schemeClr>
    </cs:fontRef>
    <cs:defRPr sz="1862" kern="1200" cap="none" spc="2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65000"/>
        <a:lumOff val="35000"/>
      </a:schemeClr>
    </cs:fontRef>
    <cs:defRPr sz="1197" kern="1200" spc="20" baseline="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000" kern="1200"/>
  </cs:chartArea>
  <cs:dataLabel>
    <cs:lnRef idx="0"/>
    <cs:fillRef idx="0"/>
    <cs:effectRef idx="0"/>
    <cs:fontRef idx="minor">
      <a:schemeClr val="lt1"/>
    </cs:fontRef>
    <cs:spPr/>
    <cs:defRPr sz="10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0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000" kern="1200"/>
  </cs:chartArea>
  <cs:dataLabel>
    <cs:lnRef idx="0"/>
    <cs:fillRef idx="0"/>
    <cs:effectRef idx="0"/>
    <cs:fontRef idx="minor">
      <a:schemeClr val="lt1"/>
    </cs:fontRef>
    <cs:spPr/>
    <cs:defRPr sz="10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0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85">
  <cs:axisTitle>
    <cs:lnRef idx="0"/>
    <cs:fillRef idx="0"/>
    <cs:effectRef idx="0"/>
    <cs:fontRef idx="minor">
      <a:schemeClr val="lt1"/>
    </cs:fontRef>
    <cs:defRPr sz="900" kern="1200"/>
  </cs:axisTitle>
  <cs:categoryAxis>
    <cs:lnRef idx="0">
      <cs:styleClr val="0"/>
    </cs:lnRef>
    <cs:fillRef idx="0"/>
    <cs:effectRef idx="0"/>
    <cs:fontRef idx="minor">
      <a:schemeClr val="lt1"/>
    </cs:fontRef>
    <cs:spPr>
      <a:ln w="9525" cap="flat" cmpd="sng" algn="ctr">
        <a:solidFill>
          <a:schemeClr val="phClr">
            <a:lumMod val="40000"/>
            <a:lumOff val="60000"/>
            <a:alpha val="25000"/>
          </a:schemeClr>
        </a:solidFill>
        <a:round/>
      </a:ln>
    </cs:spPr>
    <cs:defRPr sz="900" kern="1200"/>
  </cs:categoryAxis>
  <cs:chartArea>
    <cs:lnRef idx="0">
      <cs:styleClr val="0"/>
    </cs:lnRef>
    <cs:fillRef idx="0">
      <cs:styleClr val="0"/>
    </cs:fillRef>
    <cs:effectRef idx="0"/>
    <cs:fontRef idx="minor">
      <a:schemeClr val="lt1"/>
    </cs:fontRef>
    <cs:spPr>
      <a:solidFill>
        <a:schemeClr val="phClr"/>
      </a:solidFill>
      <a:ln w="9525" cap="flat" cmpd="sng" algn="ctr">
        <a:solidFill>
          <a:schemeClr val="phClr"/>
        </a:solidFill>
        <a:round/>
      </a:ln>
    </cs:spPr>
    <cs:defRPr sz="900" kern="1200"/>
  </cs:chartArea>
  <cs:dataLabel>
    <cs:lnRef idx="0"/>
    <cs:fillRef idx="0"/>
    <cs:effectRef idx="0"/>
    <cs:fontRef idx="minor">
      <a:schemeClr val="lt1"/>
    </cs:fontRef>
    <cs:defRPr sz="900" b="1" kern="1200"/>
  </cs:dataLabel>
  <cs:dataLabelCallout>
    <cs:lnRef idx="0">
      <cs:styleClr val="auto"/>
    </cs:lnRef>
    <cs:fillRef idx="0"/>
    <cs:effectRef idx="0"/>
    <cs:fontRef idx="minor">
      <cs:styleClr val="auto"/>
    </cs:fontRef>
    <cs:spPr>
      <a:solidFill>
        <a:schemeClr val="lt1"/>
      </a:solidFill>
      <a:ln>
        <a:solidFill>
          <a:schemeClr val="ph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0"/>
    <cs:effectRef idx="0"/>
    <cs:fontRef idx="minor">
      <a:schemeClr val="tx1"/>
    </cs:fontRef>
    <cs:spPr>
      <a:gradFill>
        <a:gsLst>
          <a:gs pos="0">
            <a:schemeClr val="lt1">
              <a:alpha val="50000"/>
            </a:schemeClr>
          </a:gs>
          <a:gs pos="100000">
            <a:schemeClr val="lt1">
              <a:alpha val="0"/>
            </a:schemeClr>
          </a:gs>
        </a:gsLst>
        <a:lin ang="5400000" scaled="0"/>
      </a:gradFill>
      <a:ln>
        <a:solidFill>
          <a:schemeClr val="phClr"/>
        </a:solidFill>
      </a:ln>
      <a:effectLst>
        <a:innerShdw dist="38100" dir="16200000">
          <a:schemeClr val="lt1"/>
        </a:innerShdw>
      </a:effectLst>
    </cs:spPr>
  </cs:dataPoint>
  <cs:dataPoint3D>
    <cs:lnRef idx="0">
      <cs:styleClr val="auto"/>
    </cs:lnRef>
    <cs:fillRef idx="0"/>
    <cs:effectRef idx="0"/>
    <cs:fontRef idx="minor">
      <a:schemeClr val="lt1"/>
    </cs:fontRef>
    <cs:spPr>
      <a:gradFill>
        <a:gsLst>
          <a:gs pos="0">
            <a:schemeClr val="lt1">
              <a:alpha val="50000"/>
            </a:schemeClr>
          </a:gs>
          <a:gs pos="100000">
            <a:schemeClr val="lt1">
              <a:alpha val="0"/>
            </a:schemeClr>
          </a:gs>
        </a:gsLst>
        <a:lin ang="5400000" scaled="0"/>
      </a:gradFill>
      <a:ln>
        <a:solidFill>
          <a:schemeClr val="phClr"/>
        </a:solidFill>
      </a:ln>
      <a:effectLst>
        <a:innerShdw dist="38100" dir="16200000">
          <a:schemeClr val="lt1"/>
        </a:innerShdw>
      </a:effectLst>
    </cs:spPr>
  </cs:dataPoint3D>
  <cs:dataPointLine>
    <cs:lnRef idx="0">
      <cs:styleClr val="auto"/>
    </cs:lnRef>
    <cs:fillRef idx="0"/>
    <cs:effectRef idx="0">
      <cs:styleClr val="auto"/>
    </cs:effectRef>
    <cs:fontRef idx="minor">
      <a:schemeClr val="lt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lt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lt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40000"/>
            <a:lumOff val="60000"/>
            <a:alpha val="25000"/>
          </a:schemeClr>
        </a:solidFill>
      </a:ln>
    </cs:spPr>
    <cs:defRPr sz="900" kern="1200"/>
  </cs:dataTable>
  <cs:downBar>
    <cs:lnRef idx="0">
      <cs:styleClr val="0"/>
    </cs:lnRef>
    <cs:fillRef idx="0"/>
    <cs:effectRef idx="0"/>
    <cs:fontRef idx="minor">
      <a:schemeClr val="lt1"/>
    </cs:fontRef>
    <cs:spPr>
      <a:solidFill>
        <a:schemeClr val="dk1">
          <a:lumMod val="35000"/>
          <a:lumOff val="65000"/>
        </a:schemeClr>
      </a:solidFill>
      <a:ln w="9525">
        <a:solidFill>
          <a:schemeClr val="phClr">
            <a:lumMod val="60000"/>
            <a:lumOff val="40000"/>
          </a:schemeClr>
        </a:solidFill>
      </a:ln>
    </cs:spPr>
  </cs:downBar>
  <cs:dropLine>
    <cs:lnRef idx="0"/>
    <cs:fillRef idx="0"/>
    <cs:effectRef idx="0"/>
    <cs:fontRef idx="minor">
      <a:schemeClr val="lt1"/>
    </cs:fontRef>
    <cs:spPr>
      <a:ln w="9525" cap="flat" cmpd="sng" algn="ctr">
        <a:gradFill>
          <a:gsLst>
            <a:gs pos="0">
              <a:schemeClr val="lt1"/>
            </a:gs>
            <a:gs pos="50000">
              <a:schemeClr val="lt1">
                <a:alpha val="0"/>
              </a:schemeClr>
            </a:gs>
          </a:gsLst>
          <a:lin ang="5400000" scaled="0"/>
        </a:gradFill>
        <a:round/>
      </a:ln>
    </cs:spPr>
  </cs:dropLine>
  <cs:errorBar>
    <cs:lnRef idx="0">
      <cs:styleClr val="0"/>
    </cs:lnRef>
    <cs:fillRef idx="0"/>
    <cs:effectRef idx="0"/>
    <cs:fontRef idx="minor">
      <a:schemeClr val="lt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lt1"/>
    </cs:fontRef>
  </cs:floor>
  <cs:gridlineMajor>
    <cs:lnRef idx="0">
      <cs:styleClr val="0"/>
    </cs:lnRef>
    <cs:fillRef idx="0"/>
    <cs:effectRef idx="0"/>
    <cs:fontRef idx="minor">
      <a:schemeClr val="lt1"/>
    </cs:fontRef>
    <cs:spPr>
      <a:ln>
        <a:solidFill>
          <a:schemeClr val="phClr">
            <a:lumMod val="40000"/>
            <a:lumOff val="60000"/>
            <a:alpha val="25000"/>
          </a:schemeClr>
        </a:solidFill>
      </a:ln>
    </cs:spPr>
  </cs:gridlineMajor>
  <cs:gridlineMinor>
    <cs:lnRef idx="0">
      <cs:styleClr val="0"/>
    </cs:lnRef>
    <cs:fillRef idx="0"/>
    <cs:effectRef idx="0"/>
    <cs:fontRef idx="minor">
      <a:schemeClr val="lt1"/>
    </cs:fontRef>
    <cs:spPr>
      <a:ln>
        <a:solidFill>
          <a:schemeClr val="phClr">
            <a:lumMod val="40000"/>
            <a:lumOff val="60000"/>
            <a:alpha val="25000"/>
          </a:schemeClr>
        </a:solidFill>
      </a:ln>
    </cs:spPr>
  </cs:gridlineMinor>
  <cs:hiLoLine>
    <cs:lnRef idx="0">
      <cs:styleClr val="0"/>
    </cs:lnRef>
    <cs:fillRef idx="0"/>
    <cs:effectRef idx="0"/>
    <cs:fontRef idx="minor">
      <a:schemeClr val="lt1"/>
    </cs:fontRef>
    <cs:spPr>
      <a:ln w="9525">
        <a:solidFill>
          <a:schemeClr val="phClr">
            <a:lumMod val="60000"/>
            <a:lumOff val="40000"/>
          </a:schemeClr>
        </a:solidFill>
      </a:ln>
    </cs:spPr>
  </cs:hiLoLine>
  <cs:leaderLine>
    <cs:lnRef idx="0">
      <cs:styleClr val="0"/>
    </cs:lnRef>
    <cs:fillRef idx="0"/>
    <cs:effectRef idx="0"/>
    <cs:fontRef idx="minor">
      <a:schemeClr val="lt1"/>
    </cs:fontRef>
    <cs:spPr>
      <a:ln w="9525">
        <a:solidFill>
          <a:schemeClr val="phClr">
            <a:lumMod val="60000"/>
            <a:lumOff val="40000"/>
          </a:schemeClr>
        </a:solidFill>
      </a:ln>
    </cs:spPr>
  </cs:leaderLine>
  <cs:legend>
    <cs:lnRef idx="0"/>
    <cs:fillRef idx="0"/>
    <cs:effectRef idx="0"/>
    <cs:fontRef idx="minor">
      <a:schemeClr val="lt1"/>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styleClr val="0"/>
    </cs:lnRef>
    <cs:fillRef idx="0"/>
    <cs:effectRef idx="0"/>
    <cs:fontRef idx="minor">
      <a:schemeClr val="lt1"/>
    </cs:fontRef>
    <cs:spPr>
      <a:ln w="9525" cap="flat" cmpd="sng" algn="ctr">
        <a:solidFill>
          <a:schemeClr val="phClr">
            <a:lumMod val="40000"/>
            <a:lumOff val="60000"/>
            <a:alpha val="25000"/>
          </a:schemeClr>
        </a:solidFill>
        <a:round/>
      </a:ln>
    </cs:spPr>
    <cs:defRPr sz="900" kern="1200"/>
  </cs:seriesAxis>
  <cs:seriesLine>
    <cs:lnRef idx="0">
      <cs:styleClr val="0"/>
    </cs:lnRef>
    <cs:fillRef idx="0"/>
    <cs:effectRef idx="0"/>
    <cs:fontRef idx="minor">
      <a:schemeClr val="lt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500" b="1" kern="1200" cap="all" spc="100" normalizeH="0" baseline="0"/>
  </cs:title>
  <cs:trendline>
    <cs:lnRef idx="0"/>
    <cs:fillRef idx="0"/>
    <cs:effectRef idx="0"/>
    <cs:fontRef idx="minor">
      <a:schemeClr val="lt1"/>
    </cs:fontRef>
    <cs:spPr>
      <a:ln w="28575" cap="rnd">
        <a:solidFill>
          <a:schemeClr val="lt1">
            <a:alpha val="50000"/>
          </a:schemeClr>
        </a:solidFill>
        <a:round/>
      </a:ln>
    </cs:spPr>
  </cs:trendline>
  <cs:trendlineLabel>
    <cs:lnRef idx="0"/>
    <cs:fillRef idx="0"/>
    <cs:effectRef idx="0"/>
    <cs:fontRef idx="minor">
      <a:schemeClr val="lt1"/>
    </cs:fontRef>
    <cs:defRPr sz="900" kern="1200"/>
  </cs:trendlineLabel>
  <cs:upBar>
    <cs:lnRef idx="0">
      <cs:styleClr val="0"/>
    </cs:lnRef>
    <cs:fillRef idx="0"/>
    <cs:effectRef idx="0"/>
    <cs:fontRef idx="minor">
      <a:schemeClr val="lt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900" kern="1200"/>
    <cs:bodyPr/>
  </cs:valueAxis>
  <cs:wall>
    <cs:lnRef idx="0"/>
    <cs:fillRef idx="0"/>
    <cs:effectRef idx="0"/>
    <cs:fontRef idx="minor">
      <a:schemeClr val="lt1"/>
    </cs:fontRef>
  </cs:wall>
</cs:chartStyle>
</file>

<file path=ppt/charts/style5.xml><?xml version="1.0" encoding="utf-8"?>
<cs:chartStyle xmlns:cs="http://schemas.microsoft.com/office/drawing/2012/chartStyle" xmlns:a="http://schemas.openxmlformats.org/drawingml/2006/main" id="285">
  <cs:axisTitle>
    <cs:lnRef idx="0"/>
    <cs:fillRef idx="0"/>
    <cs:effectRef idx="0"/>
    <cs:fontRef idx="minor">
      <a:schemeClr val="lt1"/>
    </cs:fontRef>
    <cs:defRPr sz="900" kern="1200"/>
  </cs:axisTitle>
  <cs:categoryAxis>
    <cs:lnRef idx="0">
      <cs:styleClr val="0"/>
    </cs:lnRef>
    <cs:fillRef idx="0"/>
    <cs:effectRef idx="0"/>
    <cs:fontRef idx="minor">
      <a:schemeClr val="lt1"/>
    </cs:fontRef>
    <cs:spPr>
      <a:ln w="9525" cap="flat" cmpd="sng" algn="ctr">
        <a:solidFill>
          <a:schemeClr val="phClr">
            <a:lumMod val="40000"/>
            <a:lumOff val="60000"/>
            <a:alpha val="25000"/>
          </a:schemeClr>
        </a:solidFill>
        <a:round/>
      </a:ln>
    </cs:spPr>
    <cs:defRPr sz="900" kern="1200"/>
  </cs:categoryAxis>
  <cs:chartArea>
    <cs:lnRef idx="0">
      <cs:styleClr val="0"/>
    </cs:lnRef>
    <cs:fillRef idx="0">
      <cs:styleClr val="0"/>
    </cs:fillRef>
    <cs:effectRef idx="0"/>
    <cs:fontRef idx="minor">
      <a:schemeClr val="lt1"/>
    </cs:fontRef>
    <cs:spPr>
      <a:solidFill>
        <a:schemeClr val="phClr"/>
      </a:solidFill>
      <a:ln w="9525" cap="flat" cmpd="sng" algn="ctr">
        <a:solidFill>
          <a:schemeClr val="phClr"/>
        </a:solidFill>
        <a:round/>
      </a:ln>
    </cs:spPr>
    <cs:defRPr sz="900" kern="1200"/>
  </cs:chartArea>
  <cs:dataLabel>
    <cs:lnRef idx="0"/>
    <cs:fillRef idx="0"/>
    <cs:effectRef idx="0"/>
    <cs:fontRef idx="minor">
      <a:schemeClr val="lt1"/>
    </cs:fontRef>
    <cs:defRPr sz="900" b="1" kern="1200"/>
  </cs:dataLabel>
  <cs:dataLabelCallout>
    <cs:lnRef idx="0">
      <cs:styleClr val="auto"/>
    </cs:lnRef>
    <cs:fillRef idx="0"/>
    <cs:effectRef idx="0"/>
    <cs:fontRef idx="minor">
      <cs:styleClr val="auto"/>
    </cs:fontRef>
    <cs:spPr>
      <a:solidFill>
        <a:schemeClr val="lt1"/>
      </a:solidFill>
      <a:ln>
        <a:solidFill>
          <a:schemeClr val="ph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0"/>
    <cs:effectRef idx="0"/>
    <cs:fontRef idx="minor">
      <a:schemeClr val="tx1"/>
    </cs:fontRef>
    <cs:spPr>
      <a:gradFill>
        <a:gsLst>
          <a:gs pos="0">
            <a:schemeClr val="lt1">
              <a:alpha val="50000"/>
            </a:schemeClr>
          </a:gs>
          <a:gs pos="100000">
            <a:schemeClr val="lt1">
              <a:alpha val="0"/>
            </a:schemeClr>
          </a:gs>
        </a:gsLst>
        <a:lin ang="5400000" scaled="0"/>
      </a:gradFill>
      <a:ln>
        <a:solidFill>
          <a:schemeClr val="phClr"/>
        </a:solidFill>
      </a:ln>
      <a:effectLst>
        <a:innerShdw dist="38100" dir="16200000">
          <a:schemeClr val="lt1"/>
        </a:innerShdw>
      </a:effectLst>
    </cs:spPr>
  </cs:dataPoint>
  <cs:dataPoint3D>
    <cs:lnRef idx="0">
      <cs:styleClr val="auto"/>
    </cs:lnRef>
    <cs:fillRef idx="0"/>
    <cs:effectRef idx="0"/>
    <cs:fontRef idx="minor">
      <a:schemeClr val="lt1"/>
    </cs:fontRef>
    <cs:spPr>
      <a:gradFill>
        <a:gsLst>
          <a:gs pos="0">
            <a:schemeClr val="lt1">
              <a:alpha val="50000"/>
            </a:schemeClr>
          </a:gs>
          <a:gs pos="100000">
            <a:schemeClr val="lt1">
              <a:alpha val="0"/>
            </a:schemeClr>
          </a:gs>
        </a:gsLst>
        <a:lin ang="5400000" scaled="0"/>
      </a:gradFill>
      <a:ln>
        <a:solidFill>
          <a:schemeClr val="phClr"/>
        </a:solidFill>
      </a:ln>
      <a:effectLst>
        <a:innerShdw dist="38100" dir="16200000">
          <a:schemeClr val="lt1"/>
        </a:innerShdw>
      </a:effectLst>
    </cs:spPr>
  </cs:dataPoint3D>
  <cs:dataPointLine>
    <cs:lnRef idx="0">
      <cs:styleClr val="auto"/>
    </cs:lnRef>
    <cs:fillRef idx="0"/>
    <cs:effectRef idx="0">
      <cs:styleClr val="auto"/>
    </cs:effectRef>
    <cs:fontRef idx="minor">
      <a:schemeClr val="lt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lt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lt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40000"/>
            <a:lumOff val="60000"/>
            <a:alpha val="25000"/>
          </a:schemeClr>
        </a:solidFill>
      </a:ln>
    </cs:spPr>
    <cs:defRPr sz="900" kern="1200"/>
  </cs:dataTable>
  <cs:downBar>
    <cs:lnRef idx="0">
      <cs:styleClr val="0"/>
    </cs:lnRef>
    <cs:fillRef idx="0"/>
    <cs:effectRef idx="0"/>
    <cs:fontRef idx="minor">
      <a:schemeClr val="lt1"/>
    </cs:fontRef>
    <cs:spPr>
      <a:solidFill>
        <a:schemeClr val="dk1">
          <a:lumMod val="35000"/>
          <a:lumOff val="65000"/>
        </a:schemeClr>
      </a:solidFill>
      <a:ln w="9525">
        <a:solidFill>
          <a:schemeClr val="phClr">
            <a:lumMod val="60000"/>
            <a:lumOff val="40000"/>
          </a:schemeClr>
        </a:solidFill>
      </a:ln>
    </cs:spPr>
  </cs:downBar>
  <cs:dropLine>
    <cs:lnRef idx="0"/>
    <cs:fillRef idx="0"/>
    <cs:effectRef idx="0"/>
    <cs:fontRef idx="minor">
      <a:schemeClr val="lt1"/>
    </cs:fontRef>
    <cs:spPr>
      <a:ln w="9525" cap="flat" cmpd="sng" algn="ctr">
        <a:gradFill>
          <a:gsLst>
            <a:gs pos="0">
              <a:schemeClr val="lt1"/>
            </a:gs>
            <a:gs pos="50000">
              <a:schemeClr val="lt1">
                <a:alpha val="0"/>
              </a:schemeClr>
            </a:gs>
          </a:gsLst>
          <a:lin ang="5400000" scaled="0"/>
        </a:gradFill>
        <a:round/>
      </a:ln>
    </cs:spPr>
  </cs:dropLine>
  <cs:errorBar>
    <cs:lnRef idx="0">
      <cs:styleClr val="0"/>
    </cs:lnRef>
    <cs:fillRef idx="0"/>
    <cs:effectRef idx="0"/>
    <cs:fontRef idx="minor">
      <a:schemeClr val="lt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lt1"/>
    </cs:fontRef>
  </cs:floor>
  <cs:gridlineMajor>
    <cs:lnRef idx="0">
      <cs:styleClr val="0"/>
    </cs:lnRef>
    <cs:fillRef idx="0"/>
    <cs:effectRef idx="0"/>
    <cs:fontRef idx="minor">
      <a:schemeClr val="lt1"/>
    </cs:fontRef>
    <cs:spPr>
      <a:ln>
        <a:solidFill>
          <a:schemeClr val="phClr">
            <a:lumMod val="40000"/>
            <a:lumOff val="60000"/>
            <a:alpha val="25000"/>
          </a:schemeClr>
        </a:solidFill>
      </a:ln>
    </cs:spPr>
  </cs:gridlineMajor>
  <cs:gridlineMinor>
    <cs:lnRef idx="0">
      <cs:styleClr val="0"/>
    </cs:lnRef>
    <cs:fillRef idx="0"/>
    <cs:effectRef idx="0"/>
    <cs:fontRef idx="minor">
      <a:schemeClr val="lt1"/>
    </cs:fontRef>
    <cs:spPr>
      <a:ln>
        <a:solidFill>
          <a:schemeClr val="phClr">
            <a:lumMod val="40000"/>
            <a:lumOff val="60000"/>
            <a:alpha val="25000"/>
          </a:schemeClr>
        </a:solidFill>
      </a:ln>
    </cs:spPr>
  </cs:gridlineMinor>
  <cs:hiLoLine>
    <cs:lnRef idx="0">
      <cs:styleClr val="0"/>
    </cs:lnRef>
    <cs:fillRef idx="0"/>
    <cs:effectRef idx="0"/>
    <cs:fontRef idx="minor">
      <a:schemeClr val="lt1"/>
    </cs:fontRef>
    <cs:spPr>
      <a:ln w="9525">
        <a:solidFill>
          <a:schemeClr val="phClr">
            <a:lumMod val="60000"/>
            <a:lumOff val="40000"/>
          </a:schemeClr>
        </a:solidFill>
      </a:ln>
    </cs:spPr>
  </cs:hiLoLine>
  <cs:leaderLine>
    <cs:lnRef idx="0">
      <cs:styleClr val="0"/>
    </cs:lnRef>
    <cs:fillRef idx="0"/>
    <cs:effectRef idx="0"/>
    <cs:fontRef idx="minor">
      <a:schemeClr val="lt1"/>
    </cs:fontRef>
    <cs:spPr>
      <a:ln w="9525">
        <a:solidFill>
          <a:schemeClr val="phClr">
            <a:lumMod val="60000"/>
            <a:lumOff val="40000"/>
          </a:schemeClr>
        </a:solidFill>
      </a:ln>
    </cs:spPr>
  </cs:leaderLine>
  <cs:legend>
    <cs:lnRef idx="0"/>
    <cs:fillRef idx="0"/>
    <cs:effectRef idx="0"/>
    <cs:fontRef idx="minor">
      <a:schemeClr val="lt1"/>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styleClr val="0"/>
    </cs:lnRef>
    <cs:fillRef idx="0"/>
    <cs:effectRef idx="0"/>
    <cs:fontRef idx="minor">
      <a:schemeClr val="lt1"/>
    </cs:fontRef>
    <cs:spPr>
      <a:ln w="9525" cap="flat" cmpd="sng" algn="ctr">
        <a:solidFill>
          <a:schemeClr val="phClr">
            <a:lumMod val="40000"/>
            <a:lumOff val="60000"/>
            <a:alpha val="25000"/>
          </a:schemeClr>
        </a:solidFill>
        <a:round/>
      </a:ln>
    </cs:spPr>
    <cs:defRPr sz="900" kern="1200"/>
  </cs:seriesAxis>
  <cs:seriesLine>
    <cs:lnRef idx="0">
      <cs:styleClr val="0"/>
    </cs:lnRef>
    <cs:fillRef idx="0"/>
    <cs:effectRef idx="0"/>
    <cs:fontRef idx="minor">
      <a:schemeClr val="lt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500" b="1" kern="1200" cap="all" spc="100" normalizeH="0" baseline="0"/>
  </cs:title>
  <cs:trendline>
    <cs:lnRef idx="0"/>
    <cs:fillRef idx="0"/>
    <cs:effectRef idx="0"/>
    <cs:fontRef idx="minor">
      <a:schemeClr val="lt1"/>
    </cs:fontRef>
    <cs:spPr>
      <a:ln w="28575" cap="rnd">
        <a:solidFill>
          <a:schemeClr val="lt1">
            <a:alpha val="50000"/>
          </a:schemeClr>
        </a:solidFill>
        <a:round/>
      </a:ln>
    </cs:spPr>
  </cs:trendline>
  <cs:trendlineLabel>
    <cs:lnRef idx="0"/>
    <cs:fillRef idx="0"/>
    <cs:effectRef idx="0"/>
    <cs:fontRef idx="minor">
      <a:schemeClr val="lt1"/>
    </cs:fontRef>
    <cs:defRPr sz="900" kern="1200"/>
  </cs:trendlineLabel>
  <cs:upBar>
    <cs:lnRef idx="0">
      <cs:styleClr val="0"/>
    </cs:lnRef>
    <cs:fillRef idx="0"/>
    <cs:effectRef idx="0"/>
    <cs:fontRef idx="minor">
      <a:schemeClr val="lt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900" kern="1200"/>
    <cs:bodyPr/>
  </cs:valueAxis>
  <cs:wall>
    <cs:lnRef idx="0"/>
    <cs:fillRef idx="0"/>
    <cs:effectRef idx="0"/>
    <cs:fontRef idx="minor">
      <a:schemeClr val="lt1"/>
    </cs:fontRef>
  </cs:wall>
</cs:chartStyle>
</file>

<file path=ppt/charts/style6.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000" kern="1200"/>
  </cs:chartArea>
  <cs:dataLabel>
    <cs:lnRef idx="0"/>
    <cs:fillRef idx="0"/>
    <cs:effectRef idx="0"/>
    <cs:fontRef idx="minor">
      <a:schemeClr val="lt1"/>
    </cs:fontRef>
    <cs:spPr/>
    <cs:defRPr sz="10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0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0.02422</cdr:x>
      <cdr:y>0</cdr:y>
    </cdr:from>
    <cdr:to>
      <cdr:x>0.27895</cdr:x>
      <cdr:y>0.7764</cdr:y>
    </cdr:to>
    <cdr:sp macro="" textlink="">
      <cdr:nvSpPr>
        <cdr:cNvPr id="3" name="Прямоугольник 2"/>
        <cdr:cNvSpPr/>
      </cdr:nvSpPr>
      <cdr:spPr>
        <a:xfrm xmlns:a="http://schemas.openxmlformats.org/drawingml/2006/main">
          <a:off x="295308" y="0"/>
          <a:ext cx="3105668" cy="5324535"/>
        </a:xfrm>
        <a:prstGeom xmlns:a="http://schemas.openxmlformats.org/drawingml/2006/main" prst="rect">
          <a:avLst/>
        </a:prstGeom>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ru-RU" sz="1700" i="1" dirty="0">
              <a:solidFill>
                <a:srgbClr val="0000FF"/>
              </a:solidFill>
            </a:rPr>
            <a:t>Самый первый укрупнённый показатель для мониторинга лесной промышленности – это производство лесоматериалов круглых. </a:t>
          </a:r>
          <a:endParaRPr lang="ru-RU" sz="1700" i="1" dirty="0" smtClean="0">
            <a:solidFill>
              <a:srgbClr val="0000FF"/>
            </a:solidFill>
          </a:endParaRPr>
        </a:p>
        <a:p xmlns:a="http://schemas.openxmlformats.org/drawingml/2006/main">
          <a:r>
            <a:rPr lang="ru-RU" sz="1700" i="1" dirty="0" smtClean="0">
              <a:solidFill>
                <a:srgbClr val="0000FF"/>
              </a:solidFill>
            </a:rPr>
            <a:t>В июле лесозаготовка сократилась на 20% по сравнению с предыдущим месяцем. При </a:t>
          </a:r>
          <a:r>
            <a:rPr lang="ru-RU" sz="1700" i="1" dirty="0">
              <a:solidFill>
                <a:srgbClr val="0000FF"/>
              </a:solidFill>
            </a:rPr>
            <a:t>неизменных производительных фондах сокращение </a:t>
          </a:r>
          <a:r>
            <a:rPr lang="ru-RU" sz="1700" i="1" dirty="0" smtClean="0">
              <a:solidFill>
                <a:srgbClr val="0000FF"/>
              </a:solidFill>
            </a:rPr>
            <a:t>выпуска </a:t>
          </a:r>
          <a:r>
            <a:rPr lang="ru-RU" sz="1700" i="1" dirty="0">
              <a:solidFill>
                <a:srgbClr val="0000FF"/>
              </a:solidFill>
            </a:rPr>
            <a:t>продукции перекладывает на эти оставшиеся </a:t>
          </a:r>
          <a:r>
            <a:rPr lang="ru-RU" sz="1700" i="1" dirty="0" smtClean="0">
              <a:solidFill>
                <a:srgbClr val="0000FF"/>
              </a:solidFill>
            </a:rPr>
            <a:t>80% </a:t>
          </a:r>
          <a:r>
            <a:rPr lang="ru-RU" sz="1700" i="1" dirty="0">
              <a:solidFill>
                <a:srgbClr val="0000FF"/>
              </a:solidFill>
            </a:rPr>
            <a:t>товарной продукции все 100% амортизации, </a:t>
          </a:r>
          <a:r>
            <a:rPr lang="ru-RU" sz="1700" i="1" dirty="0" smtClean="0">
              <a:solidFill>
                <a:srgbClr val="0000FF"/>
              </a:solidFill>
            </a:rPr>
            <a:t>других постоянных расходов. При сокращении лесозаготовок себестоимость бревна возрастает. Бревно – сырьё для пиломатериалов.</a:t>
          </a:r>
          <a:endParaRPr lang="ru-RU" sz="1700" i="1" dirty="0">
            <a:solidFill>
              <a:srgbClr val="0000FF"/>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0.62132</cdr:x>
      <cdr:y>0.06893</cdr:y>
    </cdr:from>
    <cdr:to>
      <cdr:x>1</cdr:x>
      <cdr:y>0.32922</cdr:y>
    </cdr:to>
    <cdr:sp macro="" textlink="">
      <cdr:nvSpPr>
        <cdr:cNvPr id="2" name="Прямоугольник 1"/>
        <cdr:cNvSpPr/>
      </cdr:nvSpPr>
      <cdr:spPr>
        <a:xfrm xmlns:a="http://schemas.openxmlformats.org/drawingml/2006/main">
          <a:off x="7575176" y="472702"/>
          <a:ext cx="4616824" cy="1785104"/>
        </a:xfrm>
        <a:prstGeom xmlns:a="http://schemas.openxmlformats.org/drawingml/2006/main" prst="rect">
          <a:avLst/>
        </a:prstGeom>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ru-RU" sz="2200" i="1" dirty="0" smtClean="0">
              <a:solidFill>
                <a:srgbClr val="0000FF"/>
              </a:solidFill>
              <a:latin typeface="Calibri" panose="020F0502020204030204" pitchFamily="34" charset="0"/>
              <a:ea typeface="Calibri" panose="020F0502020204030204" pitchFamily="34" charset="0"/>
              <a:cs typeface="Times New Roman" panose="02020603050405020304" pitchFamily="18" charset="0"/>
            </a:rPr>
            <a:t>За семь месяцев 2023 </a:t>
          </a:r>
          <a:r>
            <a:rPr lang="ru-RU" sz="2200" i="1" dirty="0">
              <a:solidFill>
                <a:srgbClr val="0000FF"/>
              </a:solidFill>
              <a:latin typeface="Calibri" panose="020F0502020204030204" pitchFamily="34" charset="0"/>
              <a:ea typeface="Calibri" panose="020F0502020204030204" pitchFamily="34" charset="0"/>
              <a:cs typeface="Times New Roman" panose="02020603050405020304" pitchFamily="18" charset="0"/>
            </a:rPr>
            <a:t>года падение лесозаготовки составило </a:t>
          </a:r>
          <a:r>
            <a:rPr lang="ru-RU" sz="2200" i="1" dirty="0" smtClean="0">
              <a:solidFill>
                <a:srgbClr val="0000FF"/>
              </a:solidFill>
              <a:latin typeface="Calibri" panose="020F0502020204030204" pitchFamily="34" charset="0"/>
              <a:ea typeface="Calibri" panose="020F0502020204030204" pitchFamily="34" charset="0"/>
              <a:cs typeface="Times New Roman" panose="02020603050405020304" pitchFamily="18" charset="0"/>
            </a:rPr>
            <a:t>24% </a:t>
          </a:r>
          <a:r>
            <a:rPr lang="ru-RU" sz="2200" i="1" dirty="0">
              <a:solidFill>
                <a:srgbClr val="0000FF"/>
              </a:solidFill>
              <a:latin typeface="Calibri" panose="020F0502020204030204" pitchFamily="34" charset="0"/>
              <a:ea typeface="Calibri" panose="020F0502020204030204" pitchFamily="34" charset="0"/>
              <a:cs typeface="Times New Roman" panose="02020603050405020304" pitchFamily="18" charset="0"/>
            </a:rPr>
            <a:t>к </a:t>
          </a:r>
          <a:r>
            <a:rPr lang="ru-RU" sz="2200" i="1" dirty="0" smtClean="0">
              <a:solidFill>
                <a:srgbClr val="0000FF"/>
              </a:solidFill>
              <a:latin typeface="Calibri" panose="020F0502020204030204" pitchFamily="34" charset="0"/>
              <a:ea typeface="Calibri" panose="020F0502020204030204" pitchFamily="34" charset="0"/>
              <a:cs typeface="Times New Roman" panose="02020603050405020304" pitchFamily="18" charset="0"/>
            </a:rPr>
            <a:t>аналогичному периоду прошлого года. В 2023 году происходит резкая деградация отрасли. </a:t>
          </a:r>
          <a:endParaRPr lang="ru-RU" sz="2200" i="1" dirty="0">
            <a:solidFill>
              <a:srgbClr val="0000FF"/>
            </a:solidFill>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0.00691</cdr:x>
      <cdr:y>0.0245</cdr:y>
    </cdr:from>
    <cdr:to>
      <cdr:x>0.25164</cdr:x>
      <cdr:y>0.72461</cdr:y>
    </cdr:to>
    <cdr:sp macro="" textlink="">
      <cdr:nvSpPr>
        <cdr:cNvPr id="2" name="Прямоугольник 1"/>
        <cdr:cNvSpPr/>
      </cdr:nvSpPr>
      <cdr:spPr>
        <a:xfrm xmlns:a="http://schemas.openxmlformats.org/drawingml/2006/main">
          <a:off x="84221" y="168034"/>
          <a:ext cx="2983832" cy="4801314"/>
        </a:xfrm>
        <a:prstGeom xmlns:a="http://schemas.openxmlformats.org/drawingml/2006/main" prst="rect">
          <a:avLst/>
        </a:prstGeom>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ru-RU" sz="1800" b="1" i="1" dirty="0">
              <a:solidFill>
                <a:srgbClr val="0000FF"/>
              </a:solidFill>
            </a:rPr>
            <a:t>С марта текущего года сокращается объём деревообработки. Как производная от лесозаготовки</a:t>
          </a:r>
          <a:r>
            <a:rPr lang="ru-RU" sz="1800" b="1" i="1" dirty="0" smtClean="0">
              <a:solidFill>
                <a:srgbClr val="0000FF"/>
              </a:solidFill>
            </a:rPr>
            <a:t>.</a:t>
          </a:r>
        </a:p>
        <a:p xmlns:a="http://schemas.openxmlformats.org/drawingml/2006/main">
          <a:r>
            <a:rPr lang="ru-RU" sz="1800" b="1" i="1" u="sng" dirty="0" smtClean="0">
              <a:solidFill>
                <a:srgbClr val="0000FF"/>
              </a:solidFill>
            </a:rPr>
            <a:t>В июле деревообработка сократилась на 35% к июню прошлого года.</a:t>
          </a:r>
        </a:p>
        <a:p xmlns:a="http://schemas.openxmlformats.org/drawingml/2006/main">
          <a:r>
            <a:rPr lang="ru-RU" sz="1800" b="1" i="1" dirty="0" smtClean="0">
              <a:solidFill>
                <a:srgbClr val="FF0000"/>
              </a:solidFill>
            </a:rPr>
            <a:t>Себестоимость пиломатериалов дорожает. Так как с сокращением выпуска продукции постоянные расходы (амортизация, лизинги, кредиты) не меняются и увеличивают себестоимость.</a:t>
          </a:r>
          <a:endParaRPr lang="ru-RU" sz="1800" b="1" i="1" dirty="0">
            <a:solidFill>
              <a:srgbClr val="FF0000"/>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0.01678</cdr:x>
      <cdr:y>0.06578</cdr:y>
    </cdr:from>
    <cdr:to>
      <cdr:x>0.3197</cdr:x>
      <cdr:y>0.40237</cdr:y>
    </cdr:to>
    <cdr:sp macro="" textlink="">
      <cdr:nvSpPr>
        <cdr:cNvPr id="2" name="Прямоугольник 1"/>
        <cdr:cNvSpPr/>
      </cdr:nvSpPr>
      <cdr:spPr>
        <a:xfrm xmlns:a="http://schemas.openxmlformats.org/drawingml/2006/main">
          <a:off x="204602" y="451106"/>
          <a:ext cx="3693235" cy="2308324"/>
        </a:xfrm>
        <a:prstGeom xmlns:a="http://schemas.openxmlformats.org/drawingml/2006/main" prst="rect">
          <a:avLst/>
        </a:prstGeom>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ru-RU" sz="1600" i="1" dirty="0">
              <a:solidFill>
                <a:srgbClr val="0000FF"/>
              </a:solidFill>
            </a:rPr>
            <a:t>Другой укрупнённый показатель состояния отрасли – изменение количества занятых </a:t>
          </a:r>
          <a:r>
            <a:rPr lang="ru-RU" sz="1600" i="1" dirty="0" smtClean="0">
              <a:solidFill>
                <a:srgbClr val="0000FF"/>
              </a:solidFill>
            </a:rPr>
            <a:t>работников.</a:t>
          </a:r>
        </a:p>
        <a:p xmlns:a="http://schemas.openxmlformats.org/drawingml/2006/main">
          <a:r>
            <a:rPr lang="ru-RU" sz="1600" i="1" dirty="0" smtClean="0">
              <a:solidFill>
                <a:srgbClr val="0000FF"/>
              </a:solidFill>
            </a:rPr>
            <a:t>Чем </a:t>
          </a:r>
          <a:r>
            <a:rPr lang="ru-RU" sz="1600" i="1" dirty="0">
              <a:solidFill>
                <a:srgbClr val="0000FF"/>
              </a:solidFill>
            </a:rPr>
            <a:t>лучше отрасль себя чувствует, тем больше людей она привлекает к </a:t>
          </a:r>
          <a:r>
            <a:rPr lang="ru-RU" sz="1600" i="1" dirty="0" smtClean="0">
              <a:solidFill>
                <a:srgbClr val="0000FF"/>
              </a:solidFill>
            </a:rPr>
            <a:t>работе.</a:t>
          </a:r>
        </a:p>
        <a:p xmlns:a="http://schemas.openxmlformats.org/drawingml/2006/main">
          <a:r>
            <a:rPr lang="ru-RU" sz="1600" i="1" dirty="0" smtClean="0">
              <a:solidFill>
                <a:srgbClr val="0000FF"/>
              </a:solidFill>
            </a:rPr>
            <a:t>В июле </a:t>
          </a:r>
          <a:r>
            <a:rPr lang="ru-RU" sz="1600" i="1" dirty="0">
              <a:solidFill>
                <a:srgbClr val="0000FF"/>
              </a:solidFill>
            </a:rPr>
            <a:t>2023 года в отрасли работает </a:t>
          </a:r>
          <a:r>
            <a:rPr lang="ru-RU" sz="1600" i="1" dirty="0">
              <a:solidFill>
                <a:srgbClr val="C00000"/>
              </a:solidFill>
            </a:rPr>
            <a:t>на </a:t>
          </a:r>
          <a:r>
            <a:rPr lang="ru-RU" sz="1600" i="1" dirty="0" smtClean="0">
              <a:solidFill>
                <a:srgbClr val="C00000"/>
              </a:solidFill>
            </a:rPr>
            <a:t>2012 </a:t>
          </a:r>
          <a:r>
            <a:rPr lang="ru-RU" sz="1600" i="1" dirty="0">
              <a:solidFill>
                <a:srgbClr val="C00000"/>
              </a:solidFill>
            </a:rPr>
            <a:t>человек меньше</a:t>
          </a:r>
          <a:r>
            <a:rPr lang="ru-RU" sz="1600" i="1" dirty="0">
              <a:solidFill>
                <a:srgbClr val="0000FF"/>
              </a:solidFill>
            </a:rPr>
            <a:t>, чем годом ранее. </a:t>
          </a:r>
        </a:p>
      </cdr:txBody>
    </cdr:sp>
  </cdr:relSizeAnchor>
</c:userShapes>
</file>

<file path=ppt/drawings/drawing5.xml><?xml version="1.0" encoding="utf-8"?>
<c:userShapes xmlns:c="http://schemas.openxmlformats.org/drawingml/2006/chart">
  <cdr:relSizeAnchor xmlns:cdr="http://schemas.openxmlformats.org/drawingml/2006/chartDrawing">
    <cdr:from>
      <cdr:x>0</cdr:x>
      <cdr:y>0.00861</cdr:y>
    </cdr:from>
    <cdr:to>
      <cdr:x>0.39797</cdr:x>
      <cdr:y>0.38275</cdr:y>
    </cdr:to>
    <cdr:sp macro="" textlink="">
      <cdr:nvSpPr>
        <cdr:cNvPr id="2" name="Прямоугольник 1"/>
        <cdr:cNvSpPr/>
      </cdr:nvSpPr>
      <cdr:spPr>
        <a:xfrm xmlns:a="http://schemas.openxmlformats.org/drawingml/2006/main">
          <a:off x="0" y="59038"/>
          <a:ext cx="4852086" cy="2565831"/>
        </a:xfrm>
        <a:prstGeom xmlns:a="http://schemas.openxmlformats.org/drawingml/2006/main" prst="rect">
          <a:avLst/>
        </a:prstGeom>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indent="270510">
            <a:lnSpc>
              <a:spcPct val="107000"/>
            </a:lnSpc>
            <a:spcAft>
              <a:spcPts val="800"/>
            </a:spcAft>
          </a:pPr>
          <a:r>
            <a:rPr lang="ru-RU" sz="1800" dirty="0" smtClean="0">
              <a:solidFill>
                <a:srgbClr val="0000FF"/>
              </a:solidFill>
              <a:latin typeface="Calibri" panose="020F0502020204030204" pitchFamily="34" charset="0"/>
              <a:ea typeface="Calibri" panose="020F0502020204030204" pitchFamily="34" charset="0"/>
              <a:cs typeface="Times New Roman" panose="02020603050405020304" pitchFamily="18" charset="0"/>
            </a:rPr>
            <a:t>Реализация продукции деревообработки за семь месяцев 2023 года сократилась на 50,8 тыс. м3, или на 23 % к аналогичному периоду прошлого года.</a:t>
          </a:r>
        </a:p>
        <a:p xmlns:a="http://schemas.openxmlformats.org/drawingml/2006/main">
          <a:pPr indent="270510">
            <a:lnSpc>
              <a:spcPct val="107000"/>
            </a:lnSpc>
            <a:spcAft>
              <a:spcPts val="800"/>
            </a:spcAft>
          </a:pPr>
          <a:r>
            <a:rPr lang="ru-RU" sz="1800" dirty="0" smtClean="0">
              <a:solidFill>
                <a:srgbClr val="0000FF"/>
              </a:solidFill>
              <a:effectLst/>
              <a:latin typeface="Calibri" panose="020F0502020204030204" pitchFamily="34" charset="0"/>
              <a:ea typeface="Calibri" panose="020F0502020204030204" pitchFamily="34" charset="0"/>
              <a:cs typeface="Times New Roman" panose="02020603050405020304" pitchFamily="18" charset="0"/>
            </a:rPr>
            <a:t>Ежемесячное сокращение цены с января по июнь 2023 года на 20-25 долларов США. В июне продаже резко затруднились. Сейчас пошло некоторое оживление на рынке.</a:t>
          </a:r>
          <a:endParaRPr lang="ru-RU" sz="1800"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0.02568</cdr:x>
      <cdr:y>0.05324</cdr:y>
    </cdr:from>
    <cdr:to>
      <cdr:x>0.24459</cdr:x>
      <cdr:y>0.75181</cdr:y>
    </cdr:to>
    <cdr:sp macro="" textlink="">
      <cdr:nvSpPr>
        <cdr:cNvPr id="2" name="Прямоугольник 1"/>
        <cdr:cNvSpPr/>
      </cdr:nvSpPr>
      <cdr:spPr>
        <a:xfrm xmlns:a="http://schemas.openxmlformats.org/drawingml/2006/main">
          <a:off x="313039" y="365125"/>
          <a:ext cx="2669059" cy="4790799"/>
        </a:xfrm>
        <a:prstGeom xmlns:a="http://schemas.openxmlformats.org/drawingml/2006/main" prst="rect">
          <a:avLst/>
        </a:prstGeom>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indent="270510">
            <a:lnSpc>
              <a:spcPct val="107000"/>
            </a:lnSpc>
            <a:spcAft>
              <a:spcPts val="800"/>
            </a:spcAft>
          </a:pPr>
          <a:r>
            <a:rPr lang="ru-RU" sz="2000" dirty="0" smtClean="0">
              <a:solidFill>
                <a:srgbClr val="0000FF"/>
              </a:solidFill>
              <a:effectLst/>
              <a:latin typeface="Calibri" panose="020F0502020204030204" pitchFamily="34" charset="0"/>
              <a:ea typeface="Calibri" panose="020F0502020204030204" pitchFamily="34" charset="0"/>
              <a:cs typeface="Times New Roman" panose="02020603050405020304" pitchFamily="18" charset="0"/>
            </a:rPr>
            <a:t>Сокращение запасов круглых лесоматериалов на складах – признак скорой нехватки сырья для деревообработки.</a:t>
          </a:r>
        </a:p>
        <a:p xmlns:a="http://schemas.openxmlformats.org/drawingml/2006/main">
          <a:pPr indent="270510">
            <a:lnSpc>
              <a:spcPct val="107000"/>
            </a:lnSpc>
            <a:spcAft>
              <a:spcPts val="800"/>
            </a:spcAft>
          </a:pPr>
          <a:r>
            <a:rPr lang="ru-RU" sz="2000"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За семь месяцев текущего года запасы сократились в три раза и составляют всего 33% от уровня запасов прошлого года</a:t>
          </a:r>
          <a:endParaRPr lang="ru-RU" sz="2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5A8B67-DCEC-4AB0-9150-BA8EFDFD45C3}" type="datetimeFigureOut">
              <a:rPr lang="ru-RU" smtClean="0"/>
              <a:t>18.09.2023</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6E06D8-C4A1-4D3B-83C8-B22BE5912F1F}" type="slidenum">
              <a:rPr lang="ru-RU" smtClean="0"/>
              <a:t>‹#›</a:t>
            </a:fld>
            <a:endParaRPr lang="ru-RU"/>
          </a:p>
        </p:txBody>
      </p:sp>
    </p:spTree>
    <p:extLst>
      <p:ext uri="{BB962C8B-B14F-4D97-AF65-F5344CB8AC3E}">
        <p14:creationId xmlns:p14="http://schemas.microsoft.com/office/powerpoint/2010/main" val="1544175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CA6ABD6E-9EC2-4590-BAB4-34BA158C0C1D}" type="datetimeFigureOut">
              <a:rPr lang="ru-RU" smtClean="0"/>
              <a:t>18.09.2023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338C793-2D7A-45A4-9BE0-E7F41DA4D7A9}" type="slidenum">
              <a:rPr lang="ru-RU" smtClean="0"/>
              <a:t>‹#›</a:t>
            </a:fld>
            <a:endParaRPr lang="ru-RU"/>
          </a:p>
        </p:txBody>
      </p:sp>
    </p:spTree>
    <p:extLst>
      <p:ext uri="{BB962C8B-B14F-4D97-AF65-F5344CB8AC3E}">
        <p14:creationId xmlns:p14="http://schemas.microsoft.com/office/powerpoint/2010/main" val="16402218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CA6ABD6E-9EC2-4590-BAB4-34BA158C0C1D}" type="datetimeFigureOut">
              <a:rPr lang="ru-RU" smtClean="0"/>
              <a:t>18.09.2023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338C793-2D7A-45A4-9BE0-E7F41DA4D7A9}" type="slidenum">
              <a:rPr lang="ru-RU" smtClean="0"/>
              <a:t>‹#›</a:t>
            </a:fld>
            <a:endParaRPr lang="ru-RU"/>
          </a:p>
        </p:txBody>
      </p:sp>
    </p:spTree>
    <p:extLst>
      <p:ext uri="{BB962C8B-B14F-4D97-AF65-F5344CB8AC3E}">
        <p14:creationId xmlns:p14="http://schemas.microsoft.com/office/powerpoint/2010/main" val="39350019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CA6ABD6E-9EC2-4590-BAB4-34BA158C0C1D}" type="datetimeFigureOut">
              <a:rPr lang="ru-RU" smtClean="0"/>
              <a:t>18.09.2023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338C793-2D7A-45A4-9BE0-E7F41DA4D7A9}" type="slidenum">
              <a:rPr lang="ru-RU" smtClean="0"/>
              <a:t>‹#›</a:t>
            </a:fld>
            <a:endParaRPr lang="ru-RU"/>
          </a:p>
        </p:txBody>
      </p:sp>
    </p:spTree>
    <p:extLst>
      <p:ext uri="{BB962C8B-B14F-4D97-AF65-F5344CB8AC3E}">
        <p14:creationId xmlns:p14="http://schemas.microsoft.com/office/powerpoint/2010/main" val="2939935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CA6ABD6E-9EC2-4590-BAB4-34BA158C0C1D}" type="datetimeFigureOut">
              <a:rPr lang="ru-RU" smtClean="0"/>
              <a:t>18.09.2023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338C793-2D7A-45A4-9BE0-E7F41DA4D7A9}" type="slidenum">
              <a:rPr lang="ru-RU" smtClean="0"/>
              <a:t>‹#›</a:t>
            </a:fld>
            <a:endParaRPr lang="ru-RU"/>
          </a:p>
        </p:txBody>
      </p:sp>
    </p:spTree>
    <p:extLst>
      <p:ext uri="{BB962C8B-B14F-4D97-AF65-F5344CB8AC3E}">
        <p14:creationId xmlns:p14="http://schemas.microsoft.com/office/powerpoint/2010/main" val="9797857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CA6ABD6E-9EC2-4590-BAB4-34BA158C0C1D}" type="datetimeFigureOut">
              <a:rPr lang="ru-RU" smtClean="0"/>
              <a:t>18.09.2023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338C793-2D7A-45A4-9BE0-E7F41DA4D7A9}" type="slidenum">
              <a:rPr lang="ru-RU" smtClean="0"/>
              <a:t>‹#›</a:t>
            </a:fld>
            <a:endParaRPr lang="ru-RU"/>
          </a:p>
        </p:txBody>
      </p:sp>
    </p:spTree>
    <p:extLst>
      <p:ext uri="{BB962C8B-B14F-4D97-AF65-F5344CB8AC3E}">
        <p14:creationId xmlns:p14="http://schemas.microsoft.com/office/powerpoint/2010/main" val="13283490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CA6ABD6E-9EC2-4590-BAB4-34BA158C0C1D}" type="datetimeFigureOut">
              <a:rPr lang="ru-RU" smtClean="0"/>
              <a:t>18.09.2023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338C793-2D7A-45A4-9BE0-E7F41DA4D7A9}" type="slidenum">
              <a:rPr lang="ru-RU" smtClean="0"/>
              <a:t>‹#›</a:t>
            </a:fld>
            <a:endParaRPr lang="ru-RU"/>
          </a:p>
        </p:txBody>
      </p:sp>
    </p:spTree>
    <p:extLst>
      <p:ext uri="{BB962C8B-B14F-4D97-AF65-F5344CB8AC3E}">
        <p14:creationId xmlns:p14="http://schemas.microsoft.com/office/powerpoint/2010/main" val="3834660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CA6ABD6E-9EC2-4590-BAB4-34BA158C0C1D}" type="datetimeFigureOut">
              <a:rPr lang="ru-RU" smtClean="0"/>
              <a:t>18.09.2023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338C793-2D7A-45A4-9BE0-E7F41DA4D7A9}" type="slidenum">
              <a:rPr lang="ru-RU" smtClean="0"/>
              <a:t>‹#›</a:t>
            </a:fld>
            <a:endParaRPr lang="ru-RU"/>
          </a:p>
        </p:txBody>
      </p:sp>
    </p:spTree>
    <p:extLst>
      <p:ext uri="{BB962C8B-B14F-4D97-AF65-F5344CB8AC3E}">
        <p14:creationId xmlns:p14="http://schemas.microsoft.com/office/powerpoint/2010/main" val="36237141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CA6ABD6E-9EC2-4590-BAB4-34BA158C0C1D}" type="datetimeFigureOut">
              <a:rPr lang="ru-RU" smtClean="0"/>
              <a:t>18.09.2023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338C793-2D7A-45A4-9BE0-E7F41DA4D7A9}" type="slidenum">
              <a:rPr lang="ru-RU" smtClean="0"/>
              <a:t>‹#›</a:t>
            </a:fld>
            <a:endParaRPr lang="ru-RU"/>
          </a:p>
        </p:txBody>
      </p:sp>
    </p:spTree>
    <p:extLst>
      <p:ext uri="{BB962C8B-B14F-4D97-AF65-F5344CB8AC3E}">
        <p14:creationId xmlns:p14="http://schemas.microsoft.com/office/powerpoint/2010/main" val="38205387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A6ABD6E-9EC2-4590-BAB4-34BA158C0C1D}" type="datetimeFigureOut">
              <a:rPr lang="ru-RU" smtClean="0"/>
              <a:t>18.09.2023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338C793-2D7A-45A4-9BE0-E7F41DA4D7A9}" type="slidenum">
              <a:rPr lang="ru-RU" smtClean="0"/>
              <a:t>‹#›</a:t>
            </a:fld>
            <a:endParaRPr lang="ru-RU"/>
          </a:p>
        </p:txBody>
      </p:sp>
    </p:spTree>
    <p:extLst>
      <p:ext uri="{BB962C8B-B14F-4D97-AF65-F5344CB8AC3E}">
        <p14:creationId xmlns:p14="http://schemas.microsoft.com/office/powerpoint/2010/main" val="634236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CA6ABD6E-9EC2-4590-BAB4-34BA158C0C1D}" type="datetimeFigureOut">
              <a:rPr lang="ru-RU" smtClean="0"/>
              <a:t>18.09.2023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338C793-2D7A-45A4-9BE0-E7F41DA4D7A9}" type="slidenum">
              <a:rPr lang="ru-RU" smtClean="0"/>
              <a:t>‹#›</a:t>
            </a:fld>
            <a:endParaRPr lang="ru-RU"/>
          </a:p>
        </p:txBody>
      </p:sp>
    </p:spTree>
    <p:extLst>
      <p:ext uri="{BB962C8B-B14F-4D97-AF65-F5344CB8AC3E}">
        <p14:creationId xmlns:p14="http://schemas.microsoft.com/office/powerpoint/2010/main" val="35464531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CA6ABD6E-9EC2-4590-BAB4-34BA158C0C1D}" type="datetimeFigureOut">
              <a:rPr lang="ru-RU" smtClean="0"/>
              <a:t>18.09.2023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338C793-2D7A-45A4-9BE0-E7F41DA4D7A9}" type="slidenum">
              <a:rPr lang="ru-RU" smtClean="0"/>
              <a:t>‹#›</a:t>
            </a:fld>
            <a:endParaRPr lang="ru-RU"/>
          </a:p>
        </p:txBody>
      </p:sp>
    </p:spTree>
    <p:extLst>
      <p:ext uri="{BB962C8B-B14F-4D97-AF65-F5344CB8AC3E}">
        <p14:creationId xmlns:p14="http://schemas.microsoft.com/office/powerpoint/2010/main" val="541100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6ABD6E-9EC2-4590-BAB4-34BA158C0C1D}" type="datetimeFigureOut">
              <a:rPr lang="ru-RU" smtClean="0"/>
              <a:t>18.09.2023</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38C793-2D7A-45A4-9BE0-E7F41DA4D7A9}" type="slidenum">
              <a:rPr lang="ru-RU" smtClean="0"/>
              <a:t>‹#›</a:t>
            </a:fld>
            <a:endParaRPr lang="ru-RU"/>
          </a:p>
        </p:txBody>
      </p:sp>
    </p:spTree>
    <p:extLst>
      <p:ext uri="{BB962C8B-B14F-4D97-AF65-F5344CB8AC3E}">
        <p14:creationId xmlns:p14="http://schemas.microsoft.com/office/powerpoint/2010/main" val="142105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2.xml"/><Relationship Id="rId5" Type="http://schemas.openxmlformats.org/officeDocument/2006/relationships/chart" Target="../charts/chart18.xml"/><Relationship Id="rId4" Type="http://schemas.openxmlformats.org/officeDocument/2006/relationships/chart" Target="../charts/chart17.xml"/></Relationships>
</file>

<file path=ppt/slides/_rels/slide25.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1467251" y="23050"/>
            <a:ext cx="914400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soft" dir="t">
                <a:rot lat="0" lon="0" rev="10800000"/>
              </a:lightRig>
            </a:scene3d>
            <a:sp3d>
              <a:bevelT w="27940" h="12700"/>
              <a:contourClr>
                <a:srgbClr val="DDDDDD"/>
              </a:contourClr>
            </a:sp3d>
          </a:bodyPr>
          <a:lstStyle/>
          <a:p>
            <a:pPr algn="ctr" fontAlgn="base">
              <a:spcBef>
                <a:spcPct val="0"/>
              </a:spcBef>
              <a:spcAft>
                <a:spcPct val="0"/>
              </a:spcAft>
            </a:pPr>
            <a:r>
              <a:rPr lang="ru-RU" sz="2800" b="1" spc="150" dirty="0" smtClean="0">
                <a:ln w="11430"/>
                <a:solidFill>
                  <a:srgbClr val="0070C0"/>
                </a:solidFill>
                <a:effectLst>
                  <a:outerShdw blurRad="25400" algn="tl" rotWithShape="0">
                    <a:srgbClr val="000000">
                      <a:alpha val="43000"/>
                    </a:srgbClr>
                  </a:outerShdw>
                </a:effectLst>
                <a:latin typeface="Arial" pitchFamily="34" charset="0"/>
                <a:ea typeface="MS Mincho" pitchFamily="49" charset="-128"/>
                <a:cs typeface="Arial" pitchFamily="34" charset="0"/>
              </a:rPr>
              <a:t>ОБЩЕСТВЕННЫЙ СОВЕТ </a:t>
            </a:r>
            <a:endParaRPr lang="ru-RU" sz="2800" b="1" spc="150" dirty="0">
              <a:ln w="11430"/>
              <a:solidFill>
                <a:srgbClr val="0070C0"/>
              </a:solidFill>
              <a:effectLst>
                <a:outerShdw blurRad="25400" algn="tl" rotWithShape="0">
                  <a:srgbClr val="000000">
                    <a:alpha val="43000"/>
                  </a:srgbClr>
                </a:outerShdw>
              </a:effectLst>
              <a:latin typeface="Arial" pitchFamily="34" charset="0"/>
              <a:ea typeface="MS Mincho" pitchFamily="49" charset="-128"/>
              <a:cs typeface="Arial" pitchFamily="34" charset="0"/>
            </a:endParaRPr>
          </a:p>
          <a:p>
            <a:pPr algn="ctr" fontAlgn="base">
              <a:spcBef>
                <a:spcPct val="0"/>
              </a:spcBef>
              <a:spcAft>
                <a:spcPct val="0"/>
              </a:spcAft>
            </a:pPr>
            <a:r>
              <a:rPr lang="ru-RU" sz="2800" b="1" spc="150" dirty="0" smtClean="0">
                <a:ln w="11430"/>
                <a:solidFill>
                  <a:srgbClr val="0070C0"/>
                </a:solidFill>
                <a:effectLst>
                  <a:outerShdw blurRad="25400" algn="tl" rotWithShape="0">
                    <a:srgbClr val="000000">
                      <a:alpha val="43000"/>
                    </a:srgbClr>
                  </a:outerShdw>
                </a:effectLst>
                <a:latin typeface="Arial" pitchFamily="34" charset="0"/>
                <a:ea typeface="MS Mincho" pitchFamily="49" charset="-128"/>
                <a:cs typeface="Arial" pitchFamily="34" charset="0"/>
              </a:rPr>
              <a:t>при УФНС России по Хабаровскому краю</a:t>
            </a:r>
            <a:endParaRPr lang="ru-RU" sz="3600" b="1" spc="150" dirty="0">
              <a:ln w="11430"/>
              <a:solidFill>
                <a:srgbClr val="0070C0"/>
              </a:solidFill>
              <a:effectLst>
                <a:outerShdw blurRad="25400" algn="tl" rotWithShape="0">
                  <a:srgbClr val="000000">
                    <a:alpha val="43000"/>
                  </a:srgbClr>
                </a:outerShdw>
              </a:effectLst>
              <a:latin typeface="Arial" pitchFamily="34" charset="0"/>
              <a:cs typeface="Arial" pitchFamily="34" charset="0"/>
            </a:endParaRPr>
          </a:p>
        </p:txBody>
      </p:sp>
      <p:sp>
        <p:nvSpPr>
          <p:cNvPr id="5" name="Заголовок 1"/>
          <p:cNvSpPr txBox="1">
            <a:spLocks/>
          </p:cNvSpPr>
          <p:nvPr/>
        </p:nvSpPr>
        <p:spPr>
          <a:xfrm>
            <a:off x="1467251" y="2457041"/>
            <a:ext cx="9144000" cy="1477286"/>
          </a:xfrm>
          <a:prstGeom prst="rect">
            <a:avLst/>
          </a:prstGeom>
        </p:spPr>
        <p:txBody>
          <a:bodyPr vert="horz" lIns="91440" tIns="45720" rIns="91440" bIns="45720" rtlCol="0" anchor="ctr">
            <a:noAutofit/>
          </a:bodyPr>
          <a:lstStyle>
            <a:lvl1pPr algn="ctr" defTabSz="1125466" rtl="0" eaLnBrk="1" latinLnBrk="0" hangingPunct="1">
              <a:spcBef>
                <a:spcPct val="0"/>
              </a:spcBef>
              <a:buNone/>
              <a:defRPr sz="5417" kern="1200">
                <a:solidFill>
                  <a:schemeClr val="tx1"/>
                </a:solidFill>
                <a:latin typeface="+mj-lt"/>
                <a:ea typeface="+mj-ea"/>
                <a:cs typeface="+mj-cs"/>
              </a:defRPr>
            </a:lvl1pPr>
          </a:lstStyle>
          <a:p>
            <a:pPr>
              <a:lnSpc>
                <a:spcPct val="110000"/>
              </a:lnSpc>
            </a:pPr>
            <a:r>
              <a:rPr lang="ru-RU" sz="4400" b="1" dirty="0" smtClean="0">
                <a:solidFill>
                  <a:srgbClr val="0070C0"/>
                </a:solidFill>
                <a:latin typeface="Times New Roman" pitchFamily="18" charset="0"/>
                <a:cs typeface="Times New Roman" pitchFamily="18" charset="0"/>
              </a:rPr>
              <a:t>ЛЕСНАЯ ПРОМЫШЛЕННОСТЬ ХАБАРОВСКОГО </a:t>
            </a:r>
            <a:r>
              <a:rPr lang="ru-RU" sz="4400" b="1" dirty="0" smtClean="0">
                <a:solidFill>
                  <a:srgbClr val="0070C0"/>
                </a:solidFill>
                <a:latin typeface="Times New Roman" pitchFamily="18" charset="0"/>
                <a:cs typeface="Times New Roman" pitchFamily="18" charset="0"/>
              </a:rPr>
              <a:t>КРАЯ.</a:t>
            </a:r>
          </a:p>
          <a:p>
            <a:pPr>
              <a:lnSpc>
                <a:spcPct val="110000"/>
              </a:lnSpc>
            </a:pPr>
            <a:r>
              <a:rPr lang="ru-RU" sz="4400" b="1" dirty="0" smtClean="0">
                <a:solidFill>
                  <a:srgbClr val="0070C0"/>
                </a:solidFill>
                <a:latin typeface="Times New Roman" pitchFamily="18" charset="0"/>
                <a:cs typeface="Times New Roman" pitchFamily="18" charset="0"/>
              </a:rPr>
              <a:t>НАПРАВЛЕНИЯ РАЗВИТИЯ</a:t>
            </a:r>
            <a:endParaRPr lang="ru-RU" sz="4400" b="1" dirty="0">
              <a:solidFill>
                <a:srgbClr val="0070C0"/>
              </a:solidFill>
              <a:latin typeface="Times New Roman" pitchFamily="18" charset="0"/>
              <a:cs typeface="Times New Roman" pitchFamily="18" charset="0"/>
            </a:endParaRP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96128" y="404513"/>
            <a:ext cx="543158" cy="572644"/>
          </a:xfrm>
          <a:prstGeom prst="rect">
            <a:avLst/>
          </a:prstGeom>
        </p:spPr>
      </p:pic>
      <p:sp>
        <p:nvSpPr>
          <p:cNvPr id="7" name="Rectangle 1"/>
          <p:cNvSpPr>
            <a:spLocks noChangeArrowheads="1"/>
          </p:cNvSpPr>
          <p:nvPr/>
        </p:nvSpPr>
        <p:spPr bwMode="auto">
          <a:xfrm>
            <a:off x="1467251" y="5434660"/>
            <a:ext cx="914400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soft" dir="t">
                <a:rot lat="0" lon="0" rev="10800000"/>
              </a:lightRig>
            </a:scene3d>
            <a:sp3d>
              <a:bevelT w="27940" h="12700"/>
              <a:contourClr>
                <a:srgbClr val="DDDDDD"/>
              </a:contourClr>
            </a:sp3d>
          </a:bodyPr>
          <a:lstStyle/>
          <a:p>
            <a:pPr algn="ctr" fontAlgn="base">
              <a:spcBef>
                <a:spcPct val="0"/>
              </a:spcBef>
              <a:spcAft>
                <a:spcPct val="0"/>
              </a:spcAft>
            </a:pPr>
            <a:r>
              <a:rPr lang="ru-RU" sz="2800" b="1" spc="150" dirty="0" smtClean="0">
                <a:ln w="11430"/>
                <a:solidFill>
                  <a:srgbClr val="0070C0"/>
                </a:solidFill>
                <a:effectLst>
                  <a:outerShdw blurRad="25400" algn="tl" rotWithShape="0">
                    <a:srgbClr val="000000">
                      <a:alpha val="43000"/>
                    </a:srgbClr>
                  </a:outerShdw>
                </a:effectLst>
                <a:latin typeface="Arial" pitchFamily="34" charset="0"/>
                <a:ea typeface="MS Mincho" pitchFamily="49" charset="-128"/>
                <a:cs typeface="Arial" pitchFamily="34" charset="0"/>
              </a:rPr>
              <a:t>г.Хабаровск</a:t>
            </a:r>
            <a:endParaRPr lang="ru-RU" sz="2800" b="1" spc="150" dirty="0">
              <a:ln w="11430"/>
              <a:solidFill>
                <a:srgbClr val="0070C0"/>
              </a:solidFill>
              <a:effectLst>
                <a:outerShdw blurRad="25400" algn="tl" rotWithShape="0">
                  <a:srgbClr val="000000">
                    <a:alpha val="43000"/>
                  </a:srgbClr>
                </a:outerShdw>
              </a:effectLst>
              <a:latin typeface="Arial" pitchFamily="34" charset="0"/>
              <a:ea typeface="MS Mincho" pitchFamily="49" charset="-128"/>
              <a:cs typeface="Arial" pitchFamily="34" charset="0"/>
            </a:endParaRPr>
          </a:p>
          <a:p>
            <a:pPr algn="ctr" fontAlgn="base">
              <a:spcBef>
                <a:spcPct val="0"/>
              </a:spcBef>
              <a:spcAft>
                <a:spcPct val="0"/>
              </a:spcAft>
            </a:pPr>
            <a:r>
              <a:rPr lang="ru-RU" sz="2800" b="1" spc="150" dirty="0" smtClean="0">
                <a:ln w="11430"/>
                <a:solidFill>
                  <a:srgbClr val="0070C0"/>
                </a:solidFill>
                <a:effectLst>
                  <a:outerShdw blurRad="25400" algn="tl" rotWithShape="0">
                    <a:srgbClr val="000000">
                      <a:alpha val="43000"/>
                    </a:srgbClr>
                  </a:outerShdw>
                </a:effectLst>
                <a:latin typeface="Arial" pitchFamily="34" charset="0"/>
                <a:ea typeface="MS Mincho" pitchFamily="49" charset="-128"/>
                <a:cs typeface="Arial" pitchFamily="34" charset="0"/>
              </a:rPr>
              <a:t>06 октября 2023 года.</a:t>
            </a:r>
            <a:endParaRPr lang="ru-RU" sz="3600" b="1" spc="150" dirty="0">
              <a:ln w="11430"/>
              <a:solidFill>
                <a:srgbClr val="0070C0"/>
              </a:solidFill>
              <a:effectLst>
                <a:outerShdw blurRad="25400" algn="tl" rotWithShape="0">
                  <a:srgbClr val="000000">
                    <a:alpha val="43000"/>
                  </a:srgbClr>
                </a:outerShdw>
              </a:effectLst>
              <a:latin typeface="Arial" pitchFamily="34" charset="0"/>
              <a:cs typeface="Arial" pitchFamily="34" charset="0"/>
            </a:endParaRPr>
          </a:p>
        </p:txBody>
      </p:sp>
    </p:spTree>
    <p:extLst>
      <p:ext uri="{BB962C8B-B14F-4D97-AF65-F5344CB8AC3E}">
        <p14:creationId xmlns:p14="http://schemas.microsoft.com/office/powerpoint/2010/main" val="40182431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Прямоугольник 11"/>
          <p:cNvSpPr/>
          <p:nvPr/>
        </p:nvSpPr>
        <p:spPr>
          <a:xfrm>
            <a:off x="601363" y="214215"/>
            <a:ext cx="10989276" cy="1673022"/>
          </a:xfrm>
          <a:prstGeom prst="rect">
            <a:avLst/>
          </a:prstGeom>
        </p:spPr>
        <p:txBody>
          <a:bodyPr wrap="square">
            <a:spAutoFit/>
          </a:bodyPr>
          <a:lstStyle/>
          <a:p>
            <a:pPr indent="270510">
              <a:lnSpc>
                <a:spcPct val="107000"/>
              </a:lnSpc>
              <a:spcAft>
                <a:spcPts val="800"/>
              </a:spcAft>
            </a:pPr>
            <a:r>
              <a:rPr lang="ru-RU" sz="2400" dirty="0">
                <a:solidFill>
                  <a:srgbClr val="0000FF"/>
                </a:solidFill>
                <a:latin typeface="Calibri" panose="020F0502020204030204" pitchFamily="34" charset="0"/>
                <a:ea typeface="Calibri" panose="020F0502020204030204" pitchFamily="34" charset="0"/>
                <a:cs typeface="Times New Roman" panose="02020603050405020304" pitchFamily="18" charset="0"/>
              </a:rPr>
              <a:t>Итого </a:t>
            </a:r>
            <a:r>
              <a:rPr lang="ru-RU" sz="2400" dirty="0">
                <a:solidFill>
                  <a:srgbClr val="C00000"/>
                </a:solidFill>
                <a:latin typeface="Calibri" panose="020F0502020204030204" pitchFamily="34" charset="0"/>
                <a:ea typeface="Calibri" panose="020F0502020204030204" pitchFamily="34" charset="0"/>
                <a:cs typeface="Times New Roman" panose="02020603050405020304" pitchFamily="18" charset="0"/>
              </a:rPr>
              <a:t>за </a:t>
            </a:r>
            <a:r>
              <a:rPr lang="ru-RU" sz="2400"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первые семь месяцев </a:t>
            </a:r>
            <a:r>
              <a:rPr lang="ru-RU" sz="2400" dirty="0">
                <a:solidFill>
                  <a:srgbClr val="C00000"/>
                </a:solidFill>
                <a:latin typeface="Calibri" panose="020F0502020204030204" pitchFamily="34" charset="0"/>
                <a:ea typeface="Calibri" panose="020F0502020204030204" pitchFamily="34" charset="0"/>
                <a:cs typeface="Times New Roman" panose="02020603050405020304" pitchFamily="18" charset="0"/>
              </a:rPr>
              <a:t>2023 года потеряли работу </a:t>
            </a:r>
            <a:r>
              <a:rPr lang="ru-RU" sz="2400"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968 </a:t>
            </a:r>
            <a:r>
              <a:rPr lang="ru-RU" sz="2400" dirty="0">
                <a:solidFill>
                  <a:srgbClr val="C00000"/>
                </a:solidFill>
                <a:latin typeface="Calibri" panose="020F0502020204030204" pitchFamily="34" charset="0"/>
                <a:ea typeface="Calibri" panose="020F0502020204030204" pitchFamily="34" charset="0"/>
                <a:cs typeface="Times New Roman" panose="02020603050405020304" pitchFamily="18" charset="0"/>
              </a:rPr>
              <a:t>человек</a:t>
            </a:r>
            <a:r>
              <a:rPr lang="ru-RU" sz="2400" dirty="0">
                <a:solidFill>
                  <a:srgbClr val="0000FF"/>
                </a:solidFill>
                <a:latin typeface="Calibri" panose="020F0502020204030204" pitchFamily="34" charset="0"/>
                <a:ea typeface="Calibri" panose="020F0502020204030204" pitchFamily="34" charset="0"/>
                <a:cs typeface="Times New Roman" panose="02020603050405020304" pitchFamily="18" charset="0"/>
              </a:rPr>
              <a:t>, или </a:t>
            </a:r>
            <a:r>
              <a:rPr lang="ru-RU" sz="2400" dirty="0" smtClean="0">
                <a:solidFill>
                  <a:srgbClr val="0000FF"/>
                </a:solidFill>
                <a:latin typeface="Calibri" panose="020F0502020204030204" pitchFamily="34" charset="0"/>
                <a:ea typeface="Calibri" panose="020F0502020204030204" pitchFamily="34" charset="0"/>
                <a:cs typeface="Times New Roman" panose="02020603050405020304" pitchFamily="18" charset="0"/>
              </a:rPr>
              <a:t>10,1% </a:t>
            </a:r>
            <a:r>
              <a:rPr lang="ru-RU" sz="2400" dirty="0">
                <a:solidFill>
                  <a:srgbClr val="0000FF"/>
                </a:solidFill>
                <a:latin typeface="Calibri" panose="020F0502020204030204" pitchFamily="34" charset="0"/>
                <a:ea typeface="Calibri" panose="020F0502020204030204" pitchFamily="34" charset="0"/>
                <a:cs typeface="Times New Roman" panose="02020603050405020304" pitchFamily="18" charset="0"/>
              </a:rPr>
              <a:t>от занятых в отрасли. Также присутствует латентное сокращение, когда людей официально не сократили, но доход они потеряли. </a:t>
            </a:r>
            <a:r>
              <a:rPr lang="ru-RU" sz="2400"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За </a:t>
            </a:r>
            <a:r>
              <a:rPr lang="ru-RU" sz="2400" dirty="0">
                <a:solidFill>
                  <a:srgbClr val="C00000"/>
                </a:solidFill>
                <a:latin typeface="Calibri" panose="020F0502020204030204" pitchFamily="34" charset="0"/>
                <a:ea typeface="Calibri" panose="020F0502020204030204" pitchFamily="34" charset="0"/>
                <a:cs typeface="Times New Roman" panose="02020603050405020304" pitchFamily="18" charset="0"/>
              </a:rPr>
              <a:t>7 последних </a:t>
            </a:r>
            <a:r>
              <a:rPr lang="ru-RU" sz="2400"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месяцев </a:t>
            </a:r>
            <a:r>
              <a:rPr lang="ru-RU" sz="2400" dirty="0">
                <a:solidFill>
                  <a:srgbClr val="C00000"/>
                </a:solidFill>
                <a:latin typeface="Calibri" panose="020F0502020204030204" pitchFamily="34" charset="0"/>
                <a:ea typeface="Calibri" panose="020F0502020204030204" pitchFamily="34" charset="0"/>
                <a:cs typeface="Times New Roman" panose="02020603050405020304" pitchFamily="18" charset="0"/>
              </a:rPr>
              <a:t>прошлого года (с июня по </a:t>
            </a:r>
            <a:r>
              <a:rPr lang="ru-RU" sz="2400"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декабрь 2022г.) </a:t>
            </a:r>
            <a:r>
              <a:rPr lang="ru-RU" sz="2400" dirty="0">
                <a:solidFill>
                  <a:srgbClr val="C00000"/>
                </a:solidFill>
                <a:latin typeface="Calibri" panose="020F0502020204030204" pitchFamily="34" charset="0"/>
                <a:ea typeface="Calibri" panose="020F0502020204030204" pitchFamily="34" charset="0"/>
                <a:cs typeface="Times New Roman" panose="02020603050405020304" pitchFamily="18" charset="0"/>
              </a:rPr>
              <a:t>потеряли работу 700 человек.</a:t>
            </a:r>
            <a:endParaRPr lang="ru-RU" sz="24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14" name="Диаграмма 13"/>
          <p:cNvGraphicFramePr>
            <a:graphicFrameLocks/>
          </p:cNvGraphicFramePr>
          <p:nvPr>
            <p:extLst/>
          </p:nvPr>
        </p:nvGraphicFramePr>
        <p:xfrm>
          <a:off x="0" y="2141838"/>
          <a:ext cx="6359610" cy="471616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Диаграмма 14"/>
          <p:cNvGraphicFramePr>
            <a:graphicFrameLocks/>
          </p:cNvGraphicFramePr>
          <p:nvPr>
            <p:extLst/>
          </p:nvPr>
        </p:nvGraphicFramePr>
        <p:xfrm>
          <a:off x="6359610" y="2141838"/>
          <a:ext cx="5832390" cy="471616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970685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graphicFrame>
        <p:nvGraphicFramePr>
          <p:cNvPr id="4" name="Диаграмма 3">
            <a:extLst>
              <a:ext uri="{FF2B5EF4-FFF2-40B4-BE49-F238E27FC236}">
                <a16:creationId xmlns:xdr="http://schemas.openxmlformats.org/drawingml/2006/spreadsheetDrawing" xmlns:a16="http://schemas.microsoft.com/office/drawing/2014/main" xmlns="" xmlns:lc="http://schemas.openxmlformats.org/drawingml/2006/lockedCanvas" id="{00000000-0008-0000-0000-000027000000}"/>
              </a:ext>
            </a:extLst>
          </p:cNvPr>
          <p:cNvGraphicFramePr>
            <a:graphicFrameLocks/>
          </p:cNvGraphicFramePr>
          <p:nvPr>
            <p:extLst/>
          </p:nvPr>
        </p:nvGraphicFramePr>
        <p:xfrm>
          <a:off x="0" y="0"/>
          <a:ext cx="12192000" cy="6858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Диаграмма 4"/>
          <p:cNvGraphicFramePr>
            <a:graphicFrameLocks/>
          </p:cNvGraphicFramePr>
          <p:nvPr>
            <p:extLst/>
          </p:nvPr>
        </p:nvGraphicFramePr>
        <p:xfrm>
          <a:off x="0" y="2897660"/>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118192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9368" y="117990"/>
            <a:ext cx="10515600" cy="755221"/>
          </a:xfrm>
        </p:spPr>
        <p:txBody>
          <a:bodyPr>
            <a:normAutofit/>
          </a:bodyPr>
          <a:lstStyle/>
          <a:p>
            <a:pPr algn="ctr"/>
            <a:r>
              <a:rPr lang="ru-RU" sz="2400" b="1" dirty="0"/>
              <a:t>Один из факторов </a:t>
            </a:r>
            <a:r>
              <a:rPr lang="ru-RU" sz="2400" b="1" dirty="0" smtClean="0"/>
              <a:t>падения цен на мировом рынке – </a:t>
            </a:r>
            <a:r>
              <a:rPr lang="ru-RU" sz="2400" b="1" dirty="0"/>
              <a:t>дорожание доллара США к валютам Азиатских стран</a:t>
            </a:r>
            <a:r>
              <a:rPr lang="ru-RU" sz="2400" b="1" dirty="0" smtClean="0"/>
              <a:t>.</a:t>
            </a:r>
            <a:endParaRPr lang="ru-RU" sz="2400" b="1" dirty="0"/>
          </a:p>
        </p:txBody>
      </p:sp>
      <p:pic>
        <p:nvPicPr>
          <p:cNvPr id="4" name="Рисунок 3"/>
          <p:cNvPicPr/>
          <p:nvPr/>
        </p:nvPicPr>
        <p:blipFill>
          <a:blip r:embed="rId2"/>
          <a:stretch>
            <a:fillRect/>
          </a:stretch>
        </p:blipFill>
        <p:spPr>
          <a:xfrm>
            <a:off x="1" y="774358"/>
            <a:ext cx="12134334" cy="6083642"/>
          </a:xfrm>
          <a:prstGeom prst="rect">
            <a:avLst/>
          </a:prstGeom>
        </p:spPr>
      </p:pic>
      <p:graphicFrame>
        <p:nvGraphicFramePr>
          <p:cNvPr id="6" name="Диаграмма 5">
            <a:extLst>
              <a:ext uri="{FF2B5EF4-FFF2-40B4-BE49-F238E27FC236}">
                <a16:creationId xmlns:xdr="http://schemas.openxmlformats.org/drawingml/2006/spreadsheetDrawing" xmlns:a16="http://schemas.microsoft.com/office/drawing/2014/main" xmlns="" xmlns:lc="http://schemas.openxmlformats.org/drawingml/2006/lockedCanvas" id="{00000000-0008-0000-0000-000021000000}"/>
              </a:ext>
            </a:extLst>
          </p:cNvPr>
          <p:cNvGraphicFramePr>
            <a:graphicFrameLocks/>
          </p:cNvGraphicFramePr>
          <p:nvPr>
            <p:extLst/>
          </p:nvPr>
        </p:nvGraphicFramePr>
        <p:xfrm>
          <a:off x="514863" y="626077"/>
          <a:ext cx="3544539" cy="2884706"/>
        </p:xfrm>
        <a:graphic>
          <a:graphicData uri="http://schemas.openxmlformats.org/drawingml/2006/chart">
            <c:chart xmlns:c="http://schemas.openxmlformats.org/drawingml/2006/chart" xmlns:r="http://schemas.openxmlformats.org/officeDocument/2006/relationships" r:id="rId3"/>
          </a:graphicData>
        </a:graphic>
      </p:graphicFrame>
      <p:pic>
        <p:nvPicPr>
          <p:cNvPr id="7" name="Рисунок 6"/>
          <p:cNvPicPr>
            <a:picLocks noChangeAspect="1"/>
          </p:cNvPicPr>
          <p:nvPr/>
        </p:nvPicPr>
        <p:blipFill>
          <a:blip r:embed="rId4"/>
          <a:stretch>
            <a:fillRect/>
          </a:stretch>
        </p:blipFill>
        <p:spPr>
          <a:xfrm>
            <a:off x="4059402" y="1092801"/>
            <a:ext cx="3857625" cy="2657475"/>
          </a:xfrm>
          <a:prstGeom prst="rect">
            <a:avLst/>
          </a:prstGeom>
        </p:spPr>
      </p:pic>
    </p:spTree>
    <p:extLst>
      <p:ext uri="{BB962C8B-B14F-4D97-AF65-F5344CB8AC3E}">
        <p14:creationId xmlns:p14="http://schemas.microsoft.com/office/powerpoint/2010/main" val="32114228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graphicFrame>
        <p:nvGraphicFramePr>
          <p:cNvPr id="4" name="Диаграмма 3">
            <a:extLst>
              <a:ext uri="{FF2B5EF4-FFF2-40B4-BE49-F238E27FC236}">
                <a16:creationId xmlns:xdr="http://schemas.openxmlformats.org/drawingml/2006/spreadsheetDrawing" xmlns:a16="http://schemas.microsoft.com/office/drawing/2014/main" xmlns="" xmlns:lc="http://schemas.openxmlformats.org/drawingml/2006/lockedCanvas" id="{00000000-0008-0000-0000-00001C000000}"/>
              </a:ext>
            </a:extLst>
          </p:cNvPr>
          <p:cNvGraphicFramePr>
            <a:graphicFrameLocks/>
          </p:cNvGraphicFramePr>
          <p:nvPr>
            <p:extLst/>
          </p:nvPr>
        </p:nvGraphicFramePr>
        <p:xfrm>
          <a:off x="0" y="0"/>
          <a:ext cx="12191999"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091272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1325398" y="0"/>
            <a:ext cx="9541203" cy="6858000"/>
          </a:xfrm>
          <a:prstGeom prst="rect">
            <a:avLst/>
          </a:prstGeom>
        </p:spPr>
      </p:pic>
    </p:spTree>
    <p:extLst>
      <p:ext uri="{BB962C8B-B14F-4D97-AF65-F5344CB8AC3E}">
        <p14:creationId xmlns:p14="http://schemas.microsoft.com/office/powerpoint/2010/main" val="1548694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965488" y="0"/>
            <a:ext cx="10261023" cy="6858000"/>
          </a:xfrm>
          <a:prstGeom prst="rect">
            <a:avLst/>
          </a:prstGeom>
        </p:spPr>
      </p:pic>
    </p:spTree>
    <p:extLst>
      <p:ext uri="{BB962C8B-B14F-4D97-AF65-F5344CB8AC3E}">
        <p14:creationId xmlns:p14="http://schemas.microsoft.com/office/powerpoint/2010/main" val="24794114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1706407" y="0"/>
            <a:ext cx="8779185" cy="6858000"/>
          </a:xfrm>
          <a:prstGeom prst="rect">
            <a:avLst/>
          </a:prstGeom>
        </p:spPr>
      </p:pic>
    </p:spTree>
    <p:extLst>
      <p:ext uri="{BB962C8B-B14F-4D97-AF65-F5344CB8AC3E}">
        <p14:creationId xmlns:p14="http://schemas.microsoft.com/office/powerpoint/2010/main" val="34610685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1338314" y="0"/>
            <a:ext cx="9515372" cy="6858000"/>
          </a:xfrm>
          <a:prstGeom prst="rect">
            <a:avLst/>
          </a:prstGeom>
        </p:spPr>
      </p:pic>
    </p:spTree>
    <p:extLst>
      <p:ext uri="{BB962C8B-B14F-4D97-AF65-F5344CB8AC3E}">
        <p14:creationId xmlns:p14="http://schemas.microsoft.com/office/powerpoint/2010/main" val="31548592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p:nvPr/>
        </p:nvPicPr>
        <p:blipFill>
          <a:blip r:embed="rId2">
            <a:extLst>
              <a:ext uri="{28A0092B-C50C-407E-A947-70E740481C1C}">
                <a14:useLocalDpi xmlns:a14="http://schemas.microsoft.com/office/drawing/2010/main" val="0"/>
              </a:ext>
            </a:extLst>
          </a:blip>
          <a:srcRect/>
          <a:stretch>
            <a:fillRect/>
          </a:stretch>
        </p:blipFill>
        <p:spPr bwMode="auto">
          <a:xfrm>
            <a:off x="0" y="90616"/>
            <a:ext cx="12191999" cy="6767384"/>
          </a:xfrm>
          <a:prstGeom prst="rect">
            <a:avLst/>
          </a:prstGeom>
          <a:noFill/>
        </p:spPr>
      </p:pic>
      <p:pic>
        <p:nvPicPr>
          <p:cNvPr id="5" name="Рисунок 4"/>
          <p:cNvPicPr/>
          <p:nvPr/>
        </p:nvPicPr>
        <p:blipFill>
          <a:blip r:embed="rId3"/>
          <a:stretch>
            <a:fillRect/>
          </a:stretch>
        </p:blipFill>
        <p:spPr>
          <a:xfrm>
            <a:off x="0" y="5469925"/>
            <a:ext cx="2133600" cy="1388076"/>
          </a:xfrm>
          <a:prstGeom prst="rect">
            <a:avLst/>
          </a:prstGeom>
        </p:spPr>
      </p:pic>
    </p:spTree>
    <p:extLst>
      <p:ext uri="{BB962C8B-B14F-4D97-AF65-F5344CB8AC3E}">
        <p14:creationId xmlns:p14="http://schemas.microsoft.com/office/powerpoint/2010/main" val="42715458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p:nvPr/>
        </p:nvPicPr>
        <p:blipFill>
          <a:blip r:embed="rId2"/>
          <a:stretch>
            <a:fillRect/>
          </a:stretch>
        </p:blipFill>
        <p:spPr>
          <a:xfrm>
            <a:off x="0" y="0"/>
            <a:ext cx="12192000" cy="6857999"/>
          </a:xfrm>
          <a:prstGeom prst="rect">
            <a:avLst/>
          </a:prstGeom>
        </p:spPr>
      </p:pic>
    </p:spTree>
    <p:extLst>
      <p:ext uri="{BB962C8B-B14F-4D97-AF65-F5344CB8AC3E}">
        <p14:creationId xmlns:p14="http://schemas.microsoft.com/office/powerpoint/2010/main" val="17025138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5" name="Picture 11" descr="http://images.tiu.ru/2337022_w640_h640_131.jpg"/>
          <p:cNvPicPr>
            <a:picLocks noChangeAspect="1" noChangeArrowheads="1"/>
          </p:cNvPicPr>
          <p:nvPr/>
        </p:nvPicPr>
        <p:blipFill>
          <a:blip r:embed="rId2" cstate="print"/>
          <a:srcRect/>
          <a:stretch>
            <a:fillRect/>
          </a:stretch>
        </p:blipFill>
        <p:spPr bwMode="auto">
          <a:xfrm>
            <a:off x="1518978" y="4509120"/>
            <a:ext cx="2855124" cy="2060398"/>
          </a:xfrm>
          <a:prstGeom prst="rect">
            <a:avLst/>
          </a:prstGeom>
          <a:noFill/>
        </p:spPr>
      </p:pic>
      <p:pic>
        <p:nvPicPr>
          <p:cNvPr id="1040" name="Picture 16" descr="C:\Users\Vkhmelnickiy\AppData\Local\Microsoft\Windows\Temporary Internet Files\Content.IE5\KKW4OSPA\MP900430899[1].jpg"/>
          <p:cNvPicPr>
            <a:picLocks noChangeAspect="1" noChangeArrowheads="1"/>
          </p:cNvPicPr>
          <p:nvPr/>
        </p:nvPicPr>
        <p:blipFill>
          <a:blip r:embed="rId3" cstate="print"/>
          <a:srcRect/>
          <a:stretch>
            <a:fillRect/>
          </a:stretch>
        </p:blipFill>
        <p:spPr bwMode="auto">
          <a:xfrm>
            <a:off x="3287688" y="908721"/>
            <a:ext cx="6444208" cy="4299495"/>
          </a:xfrm>
          <a:prstGeom prst="rect">
            <a:avLst/>
          </a:prstGeom>
          <a:ln>
            <a:noFill/>
          </a:ln>
          <a:effectLst>
            <a:softEdge rad="112500"/>
          </a:effectLst>
        </p:spPr>
      </p:pic>
      <p:pic>
        <p:nvPicPr>
          <p:cNvPr id="1039" name="Picture 15" descr="http://e.eka-mama.ru/upload/forum/upload/48b/48b1fbe258c6a32c7651f4fca3c5a067"/>
          <p:cNvPicPr>
            <a:picLocks noChangeAspect="1" noChangeArrowheads="1"/>
          </p:cNvPicPr>
          <p:nvPr/>
        </p:nvPicPr>
        <p:blipFill>
          <a:blip r:embed="rId4" cstate="print"/>
          <a:srcRect/>
          <a:stretch>
            <a:fillRect/>
          </a:stretch>
        </p:blipFill>
        <p:spPr bwMode="auto">
          <a:xfrm>
            <a:off x="1340157" y="0"/>
            <a:ext cx="3248006" cy="2636912"/>
          </a:xfrm>
          <a:prstGeom prst="rect">
            <a:avLst/>
          </a:prstGeom>
          <a:ln>
            <a:noFill/>
          </a:ln>
          <a:effectLst>
            <a:softEdge rad="112500"/>
          </a:effectLst>
        </p:spPr>
      </p:pic>
      <p:pic>
        <p:nvPicPr>
          <p:cNvPr id="1033" name="Picture 9" descr="http://shop.domoteka.com/images/viz_bg.jpg"/>
          <p:cNvPicPr>
            <a:picLocks noChangeAspect="1" noChangeArrowheads="1"/>
          </p:cNvPicPr>
          <p:nvPr/>
        </p:nvPicPr>
        <p:blipFill>
          <a:blip r:embed="rId5" cstate="print"/>
          <a:srcRect/>
          <a:stretch>
            <a:fillRect/>
          </a:stretch>
        </p:blipFill>
        <p:spPr bwMode="auto">
          <a:xfrm>
            <a:off x="8400256" y="5201815"/>
            <a:ext cx="2432860" cy="1628800"/>
          </a:xfrm>
          <a:prstGeom prst="rect">
            <a:avLst/>
          </a:prstGeom>
          <a:noFill/>
        </p:spPr>
      </p:pic>
      <p:pic>
        <p:nvPicPr>
          <p:cNvPr id="1037" name="Picture 13" descr="http://img.sellbe.com/7199/product/108/688992.jpg"/>
          <p:cNvPicPr>
            <a:picLocks noChangeAspect="1" noChangeArrowheads="1"/>
          </p:cNvPicPr>
          <p:nvPr/>
        </p:nvPicPr>
        <p:blipFill>
          <a:blip r:embed="rId6" cstate="print"/>
          <a:srcRect/>
          <a:stretch>
            <a:fillRect/>
          </a:stretch>
        </p:blipFill>
        <p:spPr bwMode="auto">
          <a:xfrm>
            <a:off x="8328248" y="0"/>
            <a:ext cx="2339752" cy="2339752"/>
          </a:xfrm>
          <a:prstGeom prst="rect">
            <a:avLst/>
          </a:prstGeom>
          <a:ln>
            <a:noFill/>
          </a:ln>
          <a:effectLst>
            <a:softEdge rad="112500"/>
          </a:effectLst>
        </p:spPr>
      </p:pic>
      <p:sp>
        <p:nvSpPr>
          <p:cNvPr id="2" name="Заголовок 1"/>
          <p:cNvSpPr>
            <a:spLocks noGrp="1"/>
          </p:cNvSpPr>
          <p:nvPr>
            <p:ph type="ctrTitle"/>
          </p:nvPr>
        </p:nvSpPr>
        <p:spPr>
          <a:xfrm>
            <a:off x="3863752" y="260648"/>
            <a:ext cx="4968552" cy="1052736"/>
          </a:xfrm>
          <a:effectLst>
            <a:outerShdw blurRad="50800" dist="38100" dir="5400000" algn="t" rotWithShape="0">
              <a:prstClr val="black">
                <a:alpha val="40000"/>
              </a:prstClr>
            </a:outerShdw>
          </a:effectLst>
        </p:spPr>
        <p:txBody>
          <a:bodyPr>
            <a:normAutofit fontScale="90000"/>
          </a:bodyPr>
          <a:lstStyle/>
          <a:p>
            <a:r>
              <a:rPr lang="ru-RU" sz="2700" b="1" dirty="0">
                <a:ln w="12700">
                  <a:solidFill>
                    <a:schemeClr val="tx2">
                      <a:satMod val="155000"/>
                    </a:schemeClr>
                  </a:solidFill>
                  <a:prstDash val="solid"/>
                </a:ln>
                <a:solidFill>
                  <a:schemeClr val="tx1">
                    <a:lumMod val="50000"/>
                    <a:lumOff val="50000"/>
                  </a:schemeClr>
                </a:solidFill>
              </a:rPr>
              <a:t>Потребление древесины на одного человека около 0,33кбм. в год</a:t>
            </a:r>
            <a:r>
              <a:rPr lang="ru-RU" sz="8000" b="1" dirty="0">
                <a:ln w="12700">
                  <a:solidFill>
                    <a:schemeClr val="tx2">
                      <a:satMod val="155000"/>
                    </a:schemeClr>
                  </a:solidFill>
                  <a:prstDash val="solid"/>
                </a:ln>
                <a:solidFill>
                  <a:schemeClr val="tx1">
                    <a:lumMod val="50000"/>
                    <a:lumOff val="50000"/>
                  </a:schemeClr>
                </a:solidFill>
              </a:rPr>
              <a:t/>
            </a:r>
            <a:br>
              <a:rPr lang="ru-RU" sz="8000" b="1" dirty="0">
                <a:ln w="12700">
                  <a:solidFill>
                    <a:schemeClr val="tx2">
                      <a:satMod val="155000"/>
                    </a:schemeClr>
                  </a:solidFill>
                  <a:prstDash val="solid"/>
                </a:ln>
                <a:solidFill>
                  <a:schemeClr val="tx1">
                    <a:lumMod val="50000"/>
                    <a:lumOff val="50000"/>
                  </a:schemeClr>
                </a:solidFill>
              </a:rPr>
            </a:br>
            <a:endParaRPr lang="ru-RU" sz="5400" b="1" dirty="0">
              <a:ln w="19050">
                <a:solidFill>
                  <a:schemeClr val="tx2">
                    <a:satMod val="155000"/>
                  </a:schemeClr>
                </a:solidFill>
                <a:prstDash val="solid"/>
              </a:ln>
              <a:solidFill>
                <a:schemeClr val="bg2">
                  <a:tint val="85000"/>
                  <a:satMod val="155000"/>
                </a:schemeClr>
              </a:solidFill>
            </a:endParaRPr>
          </a:p>
        </p:txBody>
      </p:sp>
    </p:spTree>
    <p:extLst>
      <p:ext uri="{BB962C8B-B14F-4D97-AF65-F5344CB8AC3E}">
        <p14:creationId xmlns:p14="http://schemas.microsoft.com/office/powerpoint/2010/main" val="24226502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p:nvPr/>
        </p:nvPicPr>
        <p:blipFill>
          <a:blip r:embed="rId2"/>
          <a:stretch>
            <a:fillRect/>
          </a:stretch>
        </p:blipFill>
        <p:spPr>
          <a:xfrm>
            <a:off x="0" y="0"/>
            <a:ext cx="12191999" cy="6779741"/>
          </a:xfrm>
          <a:prstGeom prst="rect">
            <a:avLst/>
          </a:prstGeom>
        </p:spPr>
      </p:pic>
    </p:spTree>
    <p:extLst>
      <p:ext uri="{BB962C8B-B14F-4D97-AF65-F5344CB8AC3E}">
        <p14:creationId xmlns:p14="http://schemas.microsoft.com/office/powerpoint/2010/main" val="22875658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p:nvPr/>
        </p:nvPicPr>
        <p:blipFill>
          <a:blip r:embed="rId2"/>
          <a:stretch>
            <a:fillRect/>
          </a:stretch>
        </p:blipFill>
        <p:spPr>
          <a:xfrm>
            <a:off x="0" y="0"/>
            <a:ext cx="12191999" cy="6857999"/>
          </a:xfrm>
          <a:prstGeom prst="rect">
            <a:avLst/>
          </a:prstGeom>
        </p:spPr>
      </p:pic>
    </p:spTree>
    <p:extLst>
      <p:ext uri="{BB962C8B-B14F-4D97-AF65-F5344CB8AC3E}">
        <p14:creationId xmlns:p14="http://schemas.microsoft.com/office/powerpoint/2010/main" val="29778235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p:nvPr/>
        </p:nvPicPr>
        <p:blipFill>
          <a:blip r:embed="rId2">
            <a:extLst>
              <a:ext uri="{28A0092B-C50C-407E-A947-70E740481C1C}">
                <a14:useLocalDpi xmlns:a14="http://schemas.microsoft.com/office/drawing/2010/main" val="0"/>
              </a:ext>
            </a:extLst>
          </a:blip>
          <a:srcRect/>
          <a:stretch>
            <a:fillRect/>
          </a:stretch>
        </p:blipFill>
        <p:spPr bwMode="auto">
          <a:xfrm>
            <a:off x="0" y="1795849"/>
            <a:ext cx="12191999" cy="3995351"/>
          </a:xfrm>
          <a:prstGeom prst="rect">
            <a:avLst/>
          </a:prstGeom>
          <a:noFill/>
        </p:spPr>
      </p:pic>
    </p:spTree>
    <p:extLst>
      <p:ext uri="{BB962C8B-B14F-4D97-AF65-F5344CB8AC3E}">
        <p14:creationId xmlns:p14="http://schemas.microsoft.com/office/powerpoint/2010/main" val="41895669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graphicFrame>
        <p:nvGraphicFramePr>
          <p:cNvPr id="4" name="Диаграмма 3"/>
          <p:cNvGraphicFramePr>
            <a:graphicFrameLocks/>
          </p:cNvGraphicFramePr>
          <p:nvPr>
            <p:extLst/>
          </p:nvPr>
        </p:nvGraphicFramePr>
        <p:xfrm>
          <a:off x="0" y="0"/>
          <a:ext cx="12192000"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334583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Диаграмма 5"/>
          <p:cNvGraphicFramePr>
            <a:graphicFrameLocks/>
          </p:cNvGraphicFramePr>
          <p:nvPr>
            <p:extLst/>
          </p:nvPr>
        </p:nvGraphicFramePr>
        <p:xfrm>
          <a:off x="-1" y="3540125"/>
          <a:ext cx="5915025" cy="331787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Диаграмма 8"/>
          <p:cNvGraphicFramePr>
            <a:graphicFrameLocks/>
          </p:cNvGraphicFramePr>
          <p:nvPr>
            <p:extLst/>
          </p:nvPr>
        </p:nvGraphicFramePr>
        <p:xfrm>
          <a:off x="0" y="0"/>
          <a:ext cx="5915024" cy="35076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Диаграмма 9"/>
          <p:cNvGraphicFramePr>
            <a:graphicFrameLocks/>
          </p:cNvGraphicFramePr>
          <p:nvPr>
            <p:extLst/>
          </p:nvPr>
        </p:nvGraphicFramePr>
        <p:xfrm>
          <a:off x="5915025" y="3507640"/>
          <a:ext cx="6276976" cy="335036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Диаграмма 6"/>
          <p:cNvGraphicFramePr>
            <a:graphicFrameLocks/>
          </p:cNvGraphicFramePr>
          <p:nvPr>
            <p:extLst/>
          </p:nvPr>
        </p:nvGraphicFramePr>
        <p:xfrm>
          <a:off x="5915024" y="1"/>
          <a:ext cx="6276975" cy="3540124"/>
        </p:xfrm>
        <a:graphic>
          <a:graphicData uri="http://schemas.openxmlformats.org/drawingml/2006/chart">
            <c:chart xmlns:c="http://schemas.openxmlformats.org/drawingml/2006/chart" xmlns:r="http://schemas.openxmlformats.org/officeDocument/2006/relationships" r:id="rId5"/>
          </a:graphicData>
        </a:graphic>
      </p:graphicFrame>
      <p:sp>
        <p:nvSpPr>
          <p:cNvPr id="8" name="Прямоугольник 7"/>
          <p:cNvSpPr/>
          <p:nvPr/>
        </p:nvSpPr>
        <p:spPr>
          <a:xfrm>
            <a:off x="411892" y="5018034"/>
            <a:ext cx="5503132" cy="1323439"/>
          </a:xfrm>
          <a:prstGeom prst="rect">
            <a:avLst/>
          </a:prstGeom>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ru-RU" sz="1600" i="1" dirty="0" smtClean="0">
                <a:solidFill>
                  <a:srgbClr val="0000FF"/>
                </a:solidFill>
              </a:rPr>
              <a:t>В марте </a:t>
            </a:r>
            <a:r>
              <a:rPr lang="ru-RU" sz="1600" i="1" dirty="0" err="1" smtClean="0">
                <a:solidFill>
                  <a:srgbClr val="0000FF"/>
                </a:solidFill>
              </a:rPr>
              <a:t>Ю.Корея</a:t>
            </a:r>
            <a:r>
              <a:rPr lang="ru-RU" sz="1600" i="1" dirty="0" smtClean="0">
                <a:solidFill>
                  <a:srgbClr val="0000FF"/>
                </a:solidFill>
              </a:rPr>
              <a:t> начала импортировать пеллеты из Вьетнама. Цена со 180 долларов упала до 120. августе 2023 года три крупнейшие в Южной Корее электростанции отказались от использования Российских пеллет, что привело к ещё большему падению цен.</a:t>
            </a:r>
            <a:endParaRPr lang="ru-RU" sz="1600" i="1" dirty="0">
              <a:solidFill>
                <a:srgbClr val="0000FF"/>
              </a:solidFill>
            </a:endParaRPr>
          </a:p>
        </p:txBody>
      </p:sp>
    </p:spTree>
    <p:extLst>
      <p:ext uri="{BB962C8B-B14F-4D97-AF65-F5344CB8AC3E}">
        <p14:creationId xmlns:p14="http://schemas.microsoft.com/office/powerpoint/2010/main" val="404267558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Диаграмма 3"/>
          <p:cNvGraphicFramePr>
            <a:graphicFrameLocks/>
          </p:cNvGraphicFramePr>
          <p:nvPr>
            <p:extLst/>
          </p:nvPr>
        </p:nvGraphicFramePr>
        <p:xfrm>
          <a:off x="0" y="0"/>
          <a:ext cx="12192000" cy="685799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7076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1242408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36605" y="403654"/>
            <a:ext cx="11327027" cy="6376087"/>
          </a:xfrm>
        </p:spPr>
        <p:txBody>
          <a:bodyPr>
            <a:normAutofit fontScale="70000" lnSpcReduction="20000"/>
          </a:bodyPr>
          <a:lstStyle/>
          <a:p>
            <a:r>
              <a:rPr lang="ru-RU" dirty="0"/>
              <a:t>В стремлении восстановить мировую экономику, все внимание снова приковано к Китаю. В Отчете о работе Китайского правительства поставлена цель роста ВВП на уровне около 5,4 процента в 2023 году после 3,0 процента в 2022 году. В то время как международное профессиональное сообщество ожидает, что Китай достигнет этой цели и вернется на свои позиции в качестве глобального двигателя роста.</a:t>
            </a:r>
          </a:p>
          <a:p>
            <a:r>
              <a:rPr lang="ru-RU" dirty="0"/>
              <a:t>Индия также находится в процессе роста, имея собственную быструю траекторию.</a:t>
            </a:r>
          </a:p>
          <a:p>
            <a:r>
              <a:rPr lang="ru-RU" dirty="0"/>
              <a:t>В прошлом году Индия была самой быстрорастущей экономикой с показателем 7,2 процента ВВП, и по-прежнему находится в сильном положении: на 2023 год прогнозируется 6,0 процента. Уже в этом году население Индии обгонит Китай, что ставит страну на долгосрочный путь получения выгоды от высокой рождаемости и более молодого населения, так как не было запрета на количество детей в семье. Более дешевая рабочая сила, а также сильные стороны Индии в области информационных технологий и финансовой системы, вероятно, привлекут больше инвестиций в производство. Что также будет способствовать поддержанию восстановления и развитию мировой экономики.</a:t>
            </a:r>
          </a:p>
          <a:p>
            <a:r>
              <a:rPr lang="ru-RU" dirty="0"/>
              <a:t>Индия импортирует </a:t>
            </a:r>
            <a:r>
              <a:rPr lang="ru-RU" dirty="0" smtClean="0"/>
              <a:t>только морским транспортом. </a:t>
            </a:r>
            <a:r>
              <a:rPr lang="ru-RU" dirty="0"/>
              <a:t>Чтобы довезти груз в </a:t>
            </a:r>
            <a:r>
              <a:rPr lang="ru-RU" dirty="0" smtClean="0"/>
              <a:t>порты Индии </a:t>
            </a:r>
            <a:r>
              <a:rPr lang="ru-RU" dirty="0"/>
              <a:t>с минимально приемлемым фрахтом нужно фрахтовать судно объёмом 40-50 тыс.м3. Но в наших портах нет портового места, чтобы накапливать такой объём. Да и сил у предприятий не много, чтобы накопить такую партию. Расчёты с Индией через </a:t>
            </a:r>
            <a:r>
              <a:rPr lang="en-US" dirty="0"/>
              <a:t>L</a:t>
            </a:r>
            <a:r>
              <a:rPr lang="ru-RU" dirty="0"/>
              <a:t>/</a:t>
            </a:r>
            <a:r>
              <a:rPr lang="en-US" dirty="0"/>
              <a:t>C</a:t>
            </a:r>
            <a:r>
              <a:rPr lang="ru-RU" dirty="0"/>
              <a:t>. Т. Пока производишь, доставляешь до порта, накапливаешь партию – денег не жди. А это до полугода</a:t>
            </a:r>
            <a:r>
              <a:rPr lang="ru-RU" dirty="0" smtClean="0"/>
              <a:t>. Мелкооптовую продукцию можно поставлять контейнерами. Те же тарелки из древесины, которые производят в Хабаровском крае. Так как в Индии стремятся запретить пластик. Но цена пока не приемлема.</a:t>
            </a:r>
            <a:endParaRPr lang="ru-RU" dirty="0"/>
          </a:p>
          <a:p>
            <a:r>
              <a:rPr lang="ru-RU" dirty="0"/>
              <a:t>Но всё же обращать внимание на Индию нужно, как рынок </a:t>
            </a:r>
            <a:r>
              <a:rPr lang="ru-RU" dirty="0" smtClean="0"/>
              <a:t>который </a:t>
            </a:r>
            <a:r>
              <a:rPr lang="ru-RU" dirty="0"/>
              <a:t>в самое ближайшее время начнёт отвлекать объёмы Китая из Новой </a:t>
            </a:r>
            <a:r>
              <a:rPr lang="ru-RU" dirty="0" smtClean="0"/>
              <a:t>Зеландии</a:t>
            </a:r>
            <a:r>
              <a:rPr lang="ru-RU" dirty="0"/>
              <a:t>, Австралии, США, Канады</a:t>
            </a:r>
            <a:r>
              <a:rPr lang="ru-RU" dirty="0" smtClean="0"/>
              <a:t>.</a:t>
            </a:r>
          </a:p>
          <a:p>
            <a:r>
              <a:rPr lang="ru-RU" dirty="0" smtClean="0"/>
              <a:t>В это же время сама Новая Зеландия испытывает давление со стороны ввоза в страну пиломатериалов из Северной Америки и Европы. Также сокращаются лесозаготовки, останавливаются деревообрабатывающие заводы.</a:t>
            </a:r>
            <a:endParaRPr lang="ru-RU" dirty="0"/>
          </a:p>
          <a:p>
            <a:endParaRPr lang="ru-RU" dirty="0"/>
          </a:p>
        </p:txBody>
      </p:sp>
    </p:spTree>
    <p:extLst>
      <p:ext uri="{BB962C8B-B14F-4D97-AF65-F5344CB8AC3E}">
        <p14:creationId xmlns:p14="http://schemas.microsoft.com/office/powerpoint/2010/main" val="20850160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378" y="241558"/>
            <a:ext cx="12051957" cy="1035306"/>
          </a:xfrm>
        </p:spPr>
        <p:txBody>
          <a:bodyPr>
            <a:normAutofit fontScale="90000"/>
          </a:bodyPr>
          <a:lstStyle/>
          <a:p>
            <a:pPr algn="ctr"/>
            <a:r>
              <a:rPr lang="ru-RU" b="1" dirty="0" smtClean="0"/>
              <a:t>Предложения направленные </a:t>
            </a:r>
            <a:r>
              <a:rPr lang="ru-RU" b="1" dirty="0" smtClean="0"/>
              <a:t>в июле 2023 года Законодательной Думой Хабаровского края в </a:t>
            </a:r>
            <a:r>
              <a:rPr lang="ru-RU" b="1" dirty="0" smtClean="0"/>
              <a:t>Правительство РФ</a:t>
            </a:r>
            <a:endParaRPr lang="ru-RU" b="1" dirty="0"/>
          </a:p>
        </p:txBody>
      </p:sp>
      <p:sp>
        <p:nvSpPr>
          <p:cNvPr id="3" name="Объект 2"/>
          <p:cNvSpPr>
            <a:spLocks noGrp="1"/>
          </p:cNvSpPr>
          <p:nvPr>
            <p:ph idx="1"/>
          </p:nvPr>
        </p:nvSpPr>
        <p:spPr>
          <a:xfrm>
            <a:off x="197708" y="1713470"/>
            <a:ext cx="11854249" cy="5144529"/>
          </a:xfrm>
        </p:spPr>
        <p:txBody>
          <a:bodyPr>
            <a:normAutofit fontScale="92500" lnSpcReduction="10000"/>
          </a:bodyPr>
          <a:lstStyle/>
          <a:p>
            <a:pPr marL="514350" indent="-514350">
              <a:buFont typeface="+mj-lt"/>
              <a:buAutoNum type="arabicPeriod"/>
            </a:pPr>
            <a:r>
              <a:rPr lang="ru-RU" dirty="0"/>
              <a:t>Для восстановления финансового положения лесопромышленных предприятий, преодоления убыточности предлагаем введение временного моратория на запрет вывоза из Российской Федерации круглых, необработанных, с корой лесоматериалов пород деревьев, произрастающих на Дальнем Востоке Российской Федерации: ели аянской, пихты белокорой и лиственницы даурской, классифицируемых в кодах ТН ВЭД ЕАЭС 4403 23 910 0, 4403 23 990 0, 4403 24 900 0, 4403 25 910 0, 4403 25 990 0, 4403 26 000 0. Такая мера  позволит реализовать запасы не переработанного сырья на рынке КНР и восстановить оборотные средства предприятий лесного комплекса, преодолеть сложившуюся в 2023 году убыточность производственно-хозяйственной деятельности. </a:t>
            </a:r>
          </a:p>
          <a:p>
            <a:pPr marL="514350" indent="-514350">
              <a:buFont typeface="+mj-lt"/>
              <a:buAutoNum type="arabicPeriod"/>
            </a:pPr>
            <a:r>
              <a:rPr lang="ru-RU" dirty="0"/>
              <a:t>Также просим приостановить взимание вывозной </a:t>
            </a:r>
            <a:r>
              <a:rPr lang="ru-RU" dirty="0" smtClean="0"/>
              <a:t>таможенной пошлины </a:t>
            </a:r>
            <a:r>
              <a:rPr lang="ru-RU" dirty="0"/>
              <a:t>(10%) на пиломатериалы влажностью более 22 процентов, классифицируемые в кодах ТН ВЭД ЕАЭС 4407, поскольку такая пошлина не добавляет товарной ценности, излишне обременяет затратами лесопереработку</a:t>
            </a:r>
            <a:r>
              <a:rPr lang="ru-RU" dirty="0" smtClean="0"/>
              <a:t>.</a:t>
            </a:r>
            <a:endParaRPr lang="ru-RU" dirty="0" smtClean="0"/>
          </a:p>
        </p:txBody>
      </p:sp>
    </p:spTree>
    <p:extLst>
      <p:ext uri="{BB962C8B-B14F-4D97-AF65-F5344CB8AC3E}">
        <p14:creationId xmlns:p14="http://schemas.microsoft.com/office/powerpoint/2010/main" val="19482842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1467251" y="23050"/>
            <a:ext cx="914400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soft" dir="t">
                <a:rot lat="0" lon="0" rev="10800000"/>
              </a:lightRig>
            </a:scene3d>
            <a:sp3d>
              <a:bevelT w="27940" h="12700"/>
              <a:contourClr>
                <a:srgbClr val="DDDDDD"/>
              </a:contourClr>
            </a:sp3d>
          </a:bodyPr>
          <a:lstStyle/>
          <a:p>
            <a:pPr algn="ctr" fontAlgn="base">
              <a:spcBef>
                <a:spcPct val="0"/>
              </a:spcBef>
              <a:spcAft>
                <a:spcPct val="0"/>
              </a:spcAft>
            </a:pPr>
            <a:r>
              <a:rPr lang="ru-RU" sz="2800" b="1" spc="150" dirty="0" smtClean="0">
                <a:ln w="11430"/>
                <a:solidFill>
                  <a:srgbClr val="0070C0"/>
                </a:solidFill>
                <a:effectLst>
                  <a:outerShdw blurRad="25400" algn="tl" rotWithShape="0">
                    <a:srgbClr val="000000">
                      <a:alpha val="43000"/>
                    </a:srgbClr>
                  </a:outerShdw>
                </a:effectLst>
                <a:latin typeface="Arial" pitchFamily="34" charset="0"/>
                <a:ea typeface="MS Mincho" pitchFamily="49" charset="-128"/>
                <a:cs typeface="Arial" pitchFamily="34" charset="0"/>
              </a:rPr>
              <a:t>ОБЩЕСТВЕННЫЙ СОВЕТ </a:t>
            </a:r>
            <a:endParaRPr lang="ru-RU" sz="2800" b="1" spc="150" dirty="0">
              <a:ln w="11430"/>
              <a:solidFill>
                <a:srgbClr val="0070C0"/>
              </a:solidFill>
              <a:effectLst>
                <a:outerShdw blurRad="25400" algn="tl" rotWithShape="0">
                  <a:srgbClr val="000000">
                    <a:alpha val="43000"/>
                  </a:srgbClr>
                </a:outerShdw>
              </a:effectLst>
              <a:latin typeface="Arial" pitchFamily="34" charset="0"/>
              <a:ea typeface="MS Mincho" pitchFamily="49" charset="-128"/>
              <a:cs typeface="Arial" pitchFamily="34" charset="0"/>
            </a:endParaRPr>
          </a:p>
          <a:p>
            <a:pPr algn="ctr" fontAlgn="base">
              <a:spcBef>
                <a:spcPct val="0"/>
              </a:spcBef>
              <a:spcAft>
                <a:spcPct val="0"/>
              </a:spcAft>
            </a:pPr>
            <a:r>
              <a:rPr lang="ru-RU" sz="2800" b="1" spc="150" dirty="0" smtClean="0">
                <a:ln w="11430"/>
                <a:solidFill>
                  <a:srgbClr val="0070C0"/>
                </a:solidFill>
                <a:effectLst>
                  <a:outerShdw blurRad="25400" algn="tl" rotWithShape="0">
                    <a:srgbClr val="000000">
                      <a:alpha val="43000"/>
                    </a:srgbClr>
                  </a:outerShdw>
                </a:effectLst>
                <a:latin typeface="Arial" pitchFamily="34" charset="0"/>
                <a:ea typeface="MS Mincho" pitchFamily="49" charset="-128"/>
                <a:cs typeface="Arial" pitchFamily="34" charset="0"/>
              </a:rPr>
              <a:t>при УФНС России по Хабаровскому краю</a:t>
            </a:r>
            <a:endParaRPr lang="ru-RU" sz="3600" b="1" spc="150" dirty="0">
              <a:ln w="11430"/>
              <a:solidFill>
                <a:srgbClr val="0070C0"/>
              </a:solidFill>
              <a:effectLst>
                <a:outerShdw blurRad="25400" algn="tl" rotWithShape="0">
                  <a:srgbClr val="000000">
                    <a:alpha val="43000"/>
                  </a:srgbClr>
                </a:outerShdw>
              </a:effectLst>
              <a:latin typeface="Arial" pitchFamily="34" charset="0"/>
              <a:cs typeface="Arial" pitchFamily="34" charset="0"/>
            </a:endParaRP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96128" y="404513"/>
            <a:ext cx="543158" cy="572644"/>
          </a:xfrm>
          <a:prstGeom prst="rect">
            <a:avLst/>
          </a:prstGeom>
        </p:spPr>
      </p:pic>
      <p:sp>
        <p:nvSpPr>
          <p:cNvPr id="7" name="Rectangle 1"/>
          <p:cNvSpPr>
            <a:spLocks noChangeArrowheads="1"/>
          </p:cNvSpPr>
          <p:nvPr/>
        </p:nvSpPr>
        <p:spPr bwMode="auto">
          <a:xfrm>
            <a:off x="1467251" y="5434660"/>
            <a:ext cx="914400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soft" dir="t">
                <a:rot lat="0" lon="0" rev="10800000"/>
              </a:lightRig>
            </a:scene3d>
            <a:sp3d>
              <a:bevelT w="27940" h="12700"/>
              <a:contourClr>
                <a:srgbClr val="DDDDDD"/>
              </a:contourClr>
            </a:sp3d>
          </a:bodyPr>
          <a:lstStyle/>
          <a:p>
            <a:pPr algn="ctr" fontAlgn="base">
              <a:spcBef>
                <a:spcPct val="0"/>
              </a:spcBef>
              <a:spcAft>
                <a:spcPct val="0"/>
              </a:spcAft>
            </a:pPr>
            <a:r>
              <a:rPr lang="ru-RU" sz="2800" b="1" spc="150" dirty="0" smtClean="0">
                <a:ln w="11430"/>
                <a:solidFill>
                  <a:srgbClr val="0070C0"/>
                </a:solidFill>
                <a:effectLst>
                  <a:outerShdw blurRad="25400" algn="tl" rotWithShape="0">
                    <a:srgbClr val="000000">
                      <a:alpha val="43000"/>
                    </a:srgbClr>
                  </a:outerShdw>
                </a:effectLst>
                <a:latin typeface="Arial" pitchFamily="34" charset="0"/>
                <a:ea typeface="MS Mincho" pitchFamily="49" charset="-128"/>
                <a:cs typeface="Arial" pitchFamily="34" charset="0"/>
              </a:rPr>
              <a:t>г.Хабаровск</a:t>
            </a:r>
            <a:endParaRPr lang="ru-RU" sz="2800" b="1" spc="150" dirty="0">
              <a:ln w="11430"/>
              <a:solidFill>
                <a:srgbClr val="0070C0"/>
              </a:solidFill>
              <a:effectLst>
                <a:outerShdw blurRad="25400" algn="tl" rotWithShape="0">
                  <a:srgbClr val="000000">
                    <a:alpha val="43000"/>
                  </a:srgbClr>
                </a:outerShdw>
              </a:effectLst>
              <a:latin typeface="Arial" pitchFamily="34" charset="0"/>
              <a:ea typeface="MS Mincho" pitchFamily="49" charset="-128"/>
              <a:cs typeface="Arial" pitchFamily="34" charset="0"/>
            </a:endParaRPr>
          </a:p>
          <a:p>
            <a:pPr algn="ctr" fontAlgn="base">
              <a:spcBef>
                <a:spcPct val="0"/>
              </a:spcBef>
              <a:spcAft>
                <a:spcPct val="0"/>
              </a:spcAft>
            </a:pPr>
            <a:r>
              <a:rPr lang="ru-RU" sz="2800" b="1" spc="150" dirty="0" smtClean="0">
                <a:ln w="11430"/>
                <a:solidFill>
                  <a:srgbClr val="0070C0"/>
                </a:solidFill>
                <a:effectLst>
                  <a:outerShdw blurRad="25400" algn="tl" rotWithShape="0">
                    <a:srgbClr val="000000">
                      <a:alpha val="43000"/>
                    </a:srgbClr>
                  </a:outerShdw>
                </a:effectLst>
                <a:latin typeface="Arial" pitchFamily="34" charset="0"/>
                <a:ea typeface="MS Mincho" pitchFamily="49" charset="-128"/>
                <a:cs typeface="Arial" pitchFamily="34" charset="0"/>
              </a:rPr>
              <a:t>06 октября 2023 года.</a:t>
            </a:r>
            <a:endParaRPr lang="ru-RU" sz="3600" b="1" spc="150" dirty="0">
              <a:ln w="11430"/>
              <a:solidFill>
                <a:srgbClr val="0070C0"/>
              </a:solidFill>
              <a:effectLst>
                <a:outerShdw blurRad="25400" algn="tl" rotWithShape="0">
                  <a:srgbClr val="000000">
                    <a:alpha val="43000"/>
                  </a:srgbClr>
                </a:outerShdw>
              </a:effectLst>
              <a:latin typeface="Arial" pitchFamily="34" charset="0"/>
              <a:cs typeface="Arial" pitchFamily="34" charset="0"/>
            </a:endParaRPr>
          </a:p>
        </p:txBody>
      </p:sp>
      <p:sp>
        <p:nvSpPr>
          <p:cNvPr id="8" name="Заголовок 1"/>
          <p:cNvSpPr txBox="1">
            <a:spLocks/>
          </p:cNvSpPr>
          <p:nvPr/>
        </p:nvSpPr>
        <p:spPr>
          <a:xfrm>
            <a:off x="189994" y="2685429"/>
            <a:ext cx="11698514" cy="1040959"/>
          </a:xfrm>
          <a:prstGeom prst="rect">
            <a:avLst/>
          </a:prstGeom>
        </p:spPr>
        <p:txBody>
          <a:bodyPr vert="horz" lIns="91440" tIns="45720" rIns="91440" bIns="45720" rtlCol="0" anchor="ctr">
            <a:noAutofit/>
          </a:bodyPr>
          <a:lstStyle>
            <a:lvl1pPr algn="ctr" defTabSz="1125466" rtl="0" eaLnBrk="1" latinLnBrk="0" hangingPunct="1">
              <a:spcBef>
                <a:spcPct val="0"/>
              </a:spcBef>
              <a:buNone/>
              <a:defRPr sz="5417" kern="1200">
                <a:solidFill>
                  <a:schemeClr val="tx1"/>
                </a:solidFill>
                <a:latin typeface="+mj-lt"/>
                <a:ea typeface="+mj-ea"/>
                <a:cs typeface="+mj-cs"/>
              </a:defRPr>
            </a:lvl1pPr>
          </a:lstStyle>
          <a:p>
            <a:pPr>
              <a:lnSpc>
                <a:spcPct val="110000"/>
              </a:lnSpc>
            </a:pPr>
            <a:r>
              <a:rPr lang="ru-RU" sz="4800" b="1" dirty="0" smtClean="0">
                <a:solidFill>
                  <a:srgbClr val="0070C0"/>
                </a:solidFill>
                <a:latin typeface="Times New Roman" pitchFamily="18" charset="0"/>
                <a:cs typeface="Times New Roman" pitchFamily="18" charset="0"/>
              </a:rPr>
              <a:t>СПАСИБО ЗА ВНИМАНИЕ!</a:t>
            </a:r>
            <a:endParaRPr lang="ru-RU" sz="4800" b="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17483646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www.rovaniemi.ru/images/map_predstav.png"/>
          <p:cNvPicPr>
            <a:picLocks noChangeAspect="1" noChangeArrowheads="1"/>
          </p:cNvPicPr>
          <p:nvPr/>
        </p:nvPicPr>
        <p:blipFill>
          <a:blip r:embed="rId2" cstate="print"/>
          <a:srcRect/>
          <a:stretch>
            <a:fillRect/>
          </a:stretch>
        </p:blipFill>
        <p:spPr bwMode="auto">
          <a:xfrm>
            <a:off x="1919536" y="260649"/>
            <a:ext cx="8467750" cy="4603063"/>
          </a:xfrm>
          <a:prstGeom prst="rect">
            <a:avLst/>
          </a:prstGeom>
          <a:noFill/>
        </p:spPr>
      </p:pic>
      <p:sp>
        <p:nvSpPr>
          <p:cNvPr id="2" name="Заголовок 1"/>
          <p:cNvSpPr>
            <a:spLocks noGrp="1"/>
          </p:cNvSpPr>
          <p:nvPr>
            <p:ph type="title"/>
          </p:nvPr>
        </p:nvSpPr>
        <p:spPr>
          <a:xfrm>
            <a:off x="2063552" y="188640"/>
            <a:ext cx="8229600" cy="936104"/>
          </a:xfrm>
        </p:spPr>
        <p:txBody>
          <a:bodyPr>
            <a:normAutofit/>
          </a:bodyPr>
          <a:lstStyle/>
          <a:p>
            <a:r>
              <a:rPr lang="ru-RU" sz="5200" b="1" dirty="0">
                <a:ln w="1905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РОССИЙСКАЯ</a:t>
            </a:r>
            <a:r>
              <a:rPr lang="ru-RU" sz="5400" b="1" dirty="0">
                <a:ln w="1905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ФЕДЕРАЦИЯ</a:t>
            </a:r>
          </a:p>
        </p:txBody>
      </p:sp>
      <p:sp>
        <p:nvSpPr>
          <p:cNvPr id="3" name="Содержимое 2"/>
          <p:cNvSpPr>
            <a:spLocks noGrp="1"/>
          </p:cNvSpPr>
          <p:nvPr>
            <p:ph idx="1"/>
          </p:nvPr>
        </p:nvSpPr>
        <p:spPr>
          <a:xfrm>
            <a:off x="415727" y="992355"/>
            <a:ext cx="11525250" cy="5865645"/>
          </a:xfrm>
        </p:spPr>
        <p:txBody>
          <a:bodyPr>
            <a:normAutofit fontScale="92500" lnSpcReduction="20000"/>
          </a:bodyPr>
          <a:lstStyle/>
          <a:p>
            <a:pPr algn="ctr">
              <a:buNone/>
            </a:pPr>
            <a:r>
              <a:rPr lang="ru-RU" sz="4000" b="1" dirty="0">
                <a:ln>
                  <a:solidFill>
                    <a:srgbClr val="00B050"/>
                  </a:solidFill>
                </a:ln>
              </a:rPr>
              <a:t>Население</a:t>
            </a:r>
            <a:r>
              <a:rPr lang="en-US" sz="4000" b="1" dirty="0">
                <a:ln>
                  <a:solidFill>
                    <a:srgbClr val="00B050"/>
                  </a:solidFill>
                </a:ln>
              </a:rPr>
              <a:t> </a:t>
            </a:r>
            <a:r>
              <a:rPr lang="ru-RU" sz="4000" b="1" dirty="0">
                <a:ln>
                  <a:solidFill>
                    <a:srgbClr val="00B050"/>
                  </a:solidFill>
                </a:ln>
              </a:rPr>
              <a:t>– 147 </a:t>
            </a:r>
            <a:r>
              <a:rPr lang="ru-RU" sz="4000" b="1" dirty="0" err="1">
                <a:ln>
                  <a:solidFill>
                    <a:srgbClr val="00B050"/>
                  </a:solidFill>
                </a:ln>
              </a:rPr>
              <a:t>млн.человек</a:t>
            </a:r>
            <a:endParaRPr lang="ru-RU" sz="4000" b="1" dirty="0">
              <a:ln>
                <a:solidFill>
                  <a:srgbClr val="00B050"/>
                </a:solidFill>
              </a:ln>
            </a:endParaRPr>
          </a:p>
          <a:p>
            <a:pPr algn="ctr">
              <a:buNone/>
            </a:pPr>
            <a:r>
              <a:rPr lang="ru-RU" sz="4000" b="1" dirty="0">
                <a:ln>
                  <a:solidFill>
                    <a:srgbClr val="00B050"/>
                  </a:solidFill>
                </a:ln>
              </a:rPr>
              <a:t>Внутренний спрос– </a:t>
            </a:r>
            <a:r>
              <a:rPr lang="ru-RU" sz="4000" b="1" dirty="0">
                <a:ln w="18000">
                  <a:solidFill>
                    <a:srgbClr val="FFFF00"/>
                  </a:solidFill>
                  <a:prstDash val="solid"/>
                  <a:miter lim="800000"/>
                </a:ln>
                <a:effectLst>
                  <a:outerShdw blurRad="25500" dist="23000" dir="7020000" algn="tl">
                    <a:srgbClr val="000000">
                      <a:alpha val="50000"/>
                    </a:srgbClr>
                  </a:outerShdw>
                </a:effectLst>
              </a:rPr>
              <a:t>48,5 млн</a:t>
            </a:r>
            <a:r>
              <a:rPr lang="en-US" sz="4000" b="1" dirty="0">
                <a:ln w="18000">
                  <a:solidFill>
                    <a:srgbClr val="FFFF00"/>
                  </a:solidFill>
                  <a:prstDash val="solid"/>
                  <a:miter lim="800000"/>
                </a:ln>
                <a:effectLst>
                  <a:outerShdw blurRad="25500" dist="23000" dir="7020000" algn="tl">
                    <a:srgbClr val="000000">
                      <a:alpha val="50000"/>
                    </a:srgbClr>
                  </a:outerShdw>
                </a:effectLst>
              </a:rPr>
              <a:t>.</a:t>
            </a:r>
            <a:r>
              <a:rPr lang="ru-RU" sz="4000" b="1" dirty="0">
                <a:ln w="18000">
                  <a:solidFill>
                    <a:srgbClr val="FFFF00"/>
                  </a:solidFill>
                  <a:prstDash val="solid"/>
                  <a:miter lim="800000"/>
                </a:ln>
                <a:effectLst>
                  <a:outerShdw blurRad="25500" dist="23000" dir="7020000" algn="tl">
                    <a:srgbClr val="000000">
                      <a:alpha val="50000"/>
                    </a:srgbClr>
                  </a:outerShdw>
                </a:effectLst>
              </a:rPr>
              <a:t>м.</a:t>
            </a:r>
            <a:endParaRPr lang="ru-RU" sz="4000" dirty="0">
              <a:ln w="18000">
                <a:solidFill>
                  <a:srgbClr val="FFFF00"/>
                </a:solidFill>
                <a:prstDash val="solid"/>
                <a:miter lim="800000"/>
              </a:ln>
            </a:endParaRPr>
          </a:p>
          <a:p>
            <a:pPr algn="ctr">
              <a:buNone/>
            </a:pPr>
            <a:r>
              <a:rPr lang="ru-RU" sz="4000" b="1" dirty="0">
                <a:ln>
                  <a:solidFill>
                    <a:srgbClr val="00B050"/>
                  </a:solidFill>
                </a:ln>
              </a:rPr>
              <a:t>Объём лесозаготовки </a:t>
            </a:r>
            <a:r>
              <a:rPr lang="ru-RU" sz="4000" b="1" dirty="0" smtClean="0">
                <a:ln>
                  <a:solidFill>
                    <a:srgbClr val="00B050"/>
                  </a:solidFill>
                </a:ln>
              </a:rPr>
              <a:t>2022год </a:t>
            </a:r>
            <a:r>
              <a:rPr lang="ru-RU" sz="4000" b="1" dirty="0">
                <a:ln>
                  <a:solidFill>
                    <a:srgbClr val="00B050"/>
                  </a:solidFill>
                </a:ln>
              </a:rPr>
              <a:t>– 236</a:t>
            </a:r>
            <a:r>
              <a:rPr lang="ru-RU" sz="4000" dirty="0">
                <a:ln>
                  <a:solidFill>
                    <a:schemeClr val="accent3">
                      <a:lumMod val="50000"/>
                    </a:schemeClr>
                  </a:solidFill>
                </a:ln>
                <a:solidFill>
                  <a:srgbClr val="FF0000"/>
                </a:solidFill>
              </a:rPr>
              <a:t> </a:t>
            </a:r>
            <a:r>
              <a:rPr lang="ru-RU" sz="4000" dirty="0" err="1">
                <a:ln>
                  <a:solidFill>
                    <a:schemeClr val="accent3">
                      <a:lumMod val="50000"/>
                    </a:schemeClr>
                  </a:solidFill>
                </a:ln>
              </a:rPr>
              <a:t>млн.м</a:t>
            </a:r>
            <a:r>
              <a:rPr lang="ru-RU" sz="4000" dirty="0">
                <a:ln>
                  <a:solidFill>
                    <a:schemeClr val="accent3">
                      <a:lumMod val="50000"/>
                    </a:schemeClr>
                  </a:solidFill>
                </a:ln>
              </a:rPr>
              <a:t>.</a:t>
            </a:r>
          </a:p>
          <a:p>
            <a:pPr algn="ctr">
              <a:buNone/>
            </a:pPr>
            <a:r>
              <a:rPr lang="ru-RU" sz="4000" b="1" dirty="0">
                <a:ln>
                  <a:solidFill>
                    <a:srgbClr val="00B050"/>
                  </a:solidFill>
                </a:ln>
              </a:rPr>
              <a:t>Профицит – </a:t>
            </a:r>
            <a:r>
              <a:rPr lang="ru-RU" sz="4000" b="1" dirty="0">
                <a:ln>
                  <a:solidFill>
                    <a:schemeClr val="tx2">
                      <a:lumMod val="75000"/>
                    </a:schemeClr>
                  </a:solidFill>
                </a:ln>
              </a:rPr>
              <a:t>187</a:t>
            </a:r>
            <a:r>
              <a:rPr lang="en-US" sz="4000" b="1" dirty="0">
                <a:ln>
                  <a:solidFill>
                    <a:schemeClr val="tx2">
                      <a:lumMod val="75000"/>
                    </a:schemeClr>
                  </a:solidFill>
                </a:ln>
              </a:rPr>
              <a:t>,</a:t>
            </a:r>
            <a:r>
              <a:rPr lang="ru-RU" sz="4000" b="1" dirty="0">
                <a:ln>
                  <a:solidFill>
                    <a:schemeClr val="tx2">
                      <a:lumMod val="75000"/>
                    </a:schemeClr>
                  </a:solidFill>
                </a:ln>
              </a:rPr>
              <a:t>5 </a:t>
            </a:r>
            <a:r>
              <a:rPr lang="ru-RU" sz="4000" dirty="0" err="1">
                <a:ln>
                  <a:solidFill>
                    <a:schemeClr val="tx2">
                      <a:lumMod val="75000"/>
                    </a:schemeClr>
                  </a:solidFill>
                </a:ln>
              </a:rPr>
              <a:t>млн.м</a:t>
            </a:r>
            <a:r>
              <a:rPr lang="ru-RU" sz="4000" dirty="0" smtClean="0">
                <a:ln>
                  <a:solidFill>
                    <a:schemeClr val="tx2">
                      <a:lumMod val="75000"/>
                    </a:schemeClr>
                  </a:solidFill>
                </a:ln>
              </a:rPr>
              <a:t>.</a:t>
            </a:r>
            <a:endParaRPr lang="ru-RU" sz="4000" dirty="0">
              <a:ln>
                <a:solidFill>
                  <a:schemeClr val="tx2">
                    <a:lumMod val="75000"/>
                  </a:schemeClr>
                </a:solidFill>
              </a:ln>
            </a:endParaRPr>
          </a:p>
          <a:p>
            <a:pPr algn="ctr">
              <a:buNone/>
            </a:pPr>
            <a:r>
              <a:rPr lang="ru-RU" sz="4000" b="1" dirty="0" smtClean="0">
                <a:ln>
                  <a:solidFill>
                    <a:schemeClr val="tx2">
                      <a:lumMod val="75000"/>
                    </a:schemeClr>
                  </a:solidFill>
                </a:ln>
                <a:solidFill>
                  <a:srgbClr val="000099"/>
                </a:solidFill>
              </a:rPr>
              <a:t>Дальний Восток: </a:t>
            </a:r>
            <a:r>
              <a:rPr lang="ru-RU" sz="4000" dirty="0" smtClean="0">
                <a:ln>
                  <a:solidFill>
                    <a:schemeClr val="tx2">
                      <a:lumMod val="75000"/>
                    </a:schemeClr>
                  </a:solidFill>
                </a:ln>
                <a:solidFill>
                  <a:srgbClr val="000099"/>
                </a:solidFill>
              </a:rPr>
              <a:t>население 7,9 </a:t>
            </a:r>
            <a:r>
              <a:rPr lang="ru-RU" sz="4000" dirty="0" err="1" smtClean="0">
                <a:ln>
                  <a:solidFill>
                    <a:schemeClr val="tx2">
                      <a:lumMod val="75000"/>
                    </a:schemeClr>
                  </a:solidFill>
                </a:ln>
                <a:solidFill>
                  <a:srgbClr val="000099"/>
                </a:solidFill>
              </a:rPr>
              <a:t>млн.чел</a:t>
            </a:r>
            <a:r>
              <a:rPr lang="ru-RU" sz="4000" dirty="0" smtClean="0">
                <a:ln>
                  <a:solidFill>
                    <a:schemeClr val="tx2">
                      <a:lumMod val="75000"/>
                    </a:schemeClr>
                  </a:solidFill>
                </a:ln>
                <a:solidFill>
                  <a:srgbClr val="000099"/>
                </a:solidFill>
              </a:rPr>
              <a:t>. Внутренний спрос 2,6 млн.м3. Объём лесозаготовки 15 </a:t>
            </a:r>
            <a:r>
              <a:rPr lang="ru-RU" sz="4000" dirty="0" err="1" smtClean="0">
                <a:ln>
                  <a:solidFill>
                    <a:schemeClr val="tx2">
                      <a:lumMod val="75000"/>
                    </a:schemeClr>
                  </a:solidFill>
                </a:ln>
                <a:solidFill>
                  <a:srgbClr val="000099"/>
                </a:solidFill>
              </a:rPr>
              <a:t>млн.м</a:t>
            </a:r>
            <a:r>
              <a:rPr lang="ru-RU" sz="4000" dirty="0" smtClean="0">
                <a:ln>
                  <a:solidFill>
                    <a:schemeClr val="tx2">
                      <a:lumMod val="75000"/>
                    </a:schemeClr>
                  </a:solidFill>
                </a:ln>
                <a:solidFill>
                  <a:srgbClr val="000099"/>
                </a:solidFill>
              </a:rPr>
              <a:t>. Профицит 12,4 </a:t>
            </a:r>
            <a:r>
              <a:rPr lang="ru-RU" sz="4000" dirty="0" err="1" smtClean="0">
                <a:ln>
                  <a:solidFill>
                    <a:schemeClr val="tx2">
                      <a:lumMod val="75000"/>
                    </a:schemeClr>
                  </a:solidFill>
                </a:ln>
                <a:solidFill>
                  <a:srgbClr val="000099"/>
                </a:solidFill>
              </a:rPr>
              <a:t>млн.м</a:t>
            </a:r>
            <a:r>
              <a:rPr lang="ru-RU" sz="4000" dirty="0" smtClean="0">
                <a:ln>
                  <a:solidFill>
                    <a:schemeClr val="tx2">
                      <a:lumMod val="75000"/>
                    </a:schemeClr>
                  </a:solidFill>
                </a:ln>
                <a:solidFill>
                  <a:srgbClr val="000099"/>
                </a:solidFill>
              </a:rPr>
              <a:t>.</a:t>
            </a:r>
          </a:p>
          <a:p>
            <a:pPr algn="ctr">
              <a:buNone/>
            </a:pPr>
            <a:r>
              <a:rPr lang="ru-RU" sz="4000" b="1" dirty="0" smtClean="0">
                <a:ln>
                  <a:solidFill>
                    <a:schemeClr val="tx2">
                      <a:lumMod val="75000"/>
                    </a:schemeClr>
                  </a:solidFill>
                </a:ln>
                <a:solidFill>
                  <a:srgbClr val="000099"/>
                </a:solidFill>
              </a:rPr>
              <a:t>Хабаровский край: н</a:t>
            </a:r>
            <a:r>
              <a:rPr lang="ru-RU" sz="4000" dirty="0" smtClean="0">
                <a:ln>
                  <a:solidFill>
                    <a:schemeClr val="tx2">
                      <a:lumMod val="75000"/>
                    </a:schemeClr>
                  </a:solidFill>
                </a:ln>
                <a:solidFill>
                  <a:srgbClr val="000099"/>
                </a:solidFill>
              </a:rPr>
              <a:t>аселение 1,284 </a:t>
            </a:r>
            <a:r>
              <a:rPr lang="ru-RU" sz="4000" dirty="0">
                <a:ln>
                  <a:solidFill>
                    <a:schemeClr val="tx2">
                      <a:lumMod val="75000"/>
                    </a:schemeClr>
                  </a:solidFill>
                </a:ln>
                <a:solidFill>
                  <a:srgbClr val="000099"/>
                </a:solidFill>
              </a:rPr>
              <a:t>млн. человек</a:t>
            </a:r>
          </a:p>
          <a:p>
            <a:pPr algn="ctr">
              <a:buNone/>
            </a:pPr>
            <a:r>
              <a:rPr lang="ru-RU" sz="4000" dirty="0">
                <a:ln>
                  <a:solidFill>
                    <a:schemeClr val="tx2">
                      <a:lumMod val="75000"/>
                    </a:schemeClr>
                  </a:solidFill>
                </a:ln>
                <a:solidFill>
                  <a:srgbClr val="000099"/>
                </a:solidFill>
              </a:rPr>
              <a:t>Внутренний спрос – 0,4млн.м.</a:t>
            </a:r>
          </a:p>
          <a:p>
            <a:pPr algn="ctr">
              <a:buNone/>
            </a:pPr>
            <a:r>
              <a:rPr lang="ru-RU" sz="4000" dirty="0">
                <a:ln>
                  <a:solidFill>
                    <a:schemeClr val="tx2">
                      <a:lumMod val="75000"/>
                    </a:schemeClr>
                  </a:solidFill>
                </a:ln>
                <a:solidFill>
                  <a:srgbClr val="000099"/>
                </a:solidFill>
              </a:rPr>
              <a:t>Объём лесозаготовки </a:t>
            </a:r>
            <a:r>
              <a:rPr lang="ru-RU" sz="4000" dirty="0" smtClean="0">
                <a:ln>
                  <a:solidFill>
                    <a:schemeClr val="tx2">
                      <a:lumMod val="75000"/>
                    </a:schemeClr>
                  </a:solidFill>
                </a:ln>
                <a:solidFill>
                  <a:srgbClr val="000099"/>
                </a:solidFill>
              </a:rPr>
              <a:t>2022 </a:t>
            </a:r>
            <a:r>
              <a:rPr lang="ru-RU" sz="4000" dirty="0">
                <a:ln>
                  <a:solidFill>
                    <a:schemeClr val="tx2">
                      <a:lumMod val="75000"/>
                    </a:schemeClr>
                  </a:solidFill>
                </a:ln>
                <a:solidFill>
                  <a:srgbClr val="000099"/>
                </a:solidFill>
              </a:rPr>
              <a:t>год – </a:t>
            </a:r>
            <a:r>
              <a:rPr lang="ru-RU" sz="4000" dirty="0" smtClean="0">
                <a:ln>
                  <a:solidFill>
                    <a:schemeClr val="tx2">
                      <a:lumMod val="75000"/>
                    </a:schemeClr>
                  </a:solidFill>
                </a:ln>
                <a:solidFill>
                  <a:srgbClr val="000099"/>
                </a:solidFill>
              </a:rPr>
              <a:t>5,5млн.м</a:t>
            </a:r>
            <a:r>
              <a:rPr lang="ru-RU" sz="4000" dirty="0">
                <a:ln>
                  <a:solidFill>
                    <a:schemeClr val="tx2">
                      <a:lumMod val="75000"/>
                    </a:schemeClr>
                  </a:solidFill>
                </a:ln>
                <a:solidFill>
                  <a:srgbClr val="000099"/>
                </a:solidFill>
              </a:rPr>
              <a:t>.</a:t>
            </a:r>
          </a:p>
          <a:p>
            <a:pPr algn="ctr">
              <a:buNone/>
            </a:pPr>
            <a:r>
              <a:rPr lang="ru-RU" sz="4000" dirty="0">
                <a:ln>
                  <a:solidFill>
                    <a:schemeClr val="tx2">
                      <a:lumMod val="75000"/>
                    </a:schemeClr>
                  </a:solidFill>
                </a:ln>
                <a:solidFill>
                  <a:srgbClr val="000099"/>
                </a:solidFill>
              </a:rPr>
              <a:t>Профицит – </a:t>
            </a:r>
            <a:r>
              <a:rPr lang="ru-RU" sz="4000" dirty="0" smtClean="0">
                <a:ln>
                  <a:solidFill>
                    <a:schemeClr val="tx2">
                      <a:lumMod val="75000"/>
                    </a:schemeClr>
                  </a:solidFill>
                </a:ln>
                <a:solidFill>
                  <a:srgbClr val="000099"/>
                </a:solidFill>
              </a:rPr>
              <a:t>5,1 </a:t>
            </a:r>
            <a:r>
              <a:rPr lang="ru-RU" sz="4000" dirty="0" err="1" smtClean="0">
                <a:ln>
                  <a:solidFill>
                    <a:schemeClr val="tx2">
                      <a:lumMod val="75000"/>
                    </a:schemeClr>
                  </a:solidFill>
                </a:ln>
                <a:solidFill>
                  <a:srgbClr val="000099"/>
                </a:solidFill>
              </a:rPr>
              <a:t>млн.м</a:t>
            </a:r>
            <a:r>
              <a:rPr lang="ru-RU" sz="4000" dirty="0" smtClean="0">
                <a:ln>
                  <a:solidFill>
                    <a:schemeClr val="tx2">
                      <a:lumMod val="75000"/>
                    </a:schemeClr>
                  </a:solidFill>
                </a:ln>
                <a:solidFill>
                  <a:srgbClr val="000099"/>
                </a:solidFill>
              </a:rPr>
              <a:t>  </a:t>
            </a:r>
            <a:r>
              <a:rPr lang="ru-RU" sz="4000" dirty="0">
                <a:ln>
                  <a:solidFill>
                    <a:schemeClr val="tx2">
                      <a:lumMod val="75000"/>
                    </a:schemeClr>
                  </a:solidFill>
                </a:ln>
                <a:solidFill>
                  <a:srgbClr val="000099"/>
                </a:solidFill>
              </a:rPr>
              <a:t>или </a:t>
            </a:r>
            <a:r>
              <a:rPr lang="ru-RU" sz="4000" dirty="0" smtClean="0">
                <a:ln>
                  <a:solidFill>
                    <a:schemeClr val="tx2">
                      <a:lumMod val="75000"/>
                    </a:schemeClr>
                  </a:solidFill>
                </a:ln>
                <a:solidFill>
                  <a:srgbClr val="000099"/>
                </a:solidFill>
              </a:rPr>
              <a:t>93% </a:t>
            </a:r>
            <a:r>
              <a:rPr lang="ru-RU" sz="4000" dirty="0">
                <a:ln>
                  <a:solidFill>
                    <a:schemeClr val="tx2">
                      <a:lumMod val="75000"/>
                    </a:schemeClr>
                  </a:solidFill>
                </a:ln>
                <a:solidFill>
                  <a:srgbClr val="000099"/>
                </a:solidFill>
              </a:rPr>
              <a:t>объёма производства.</a:t>
            </a:r>
          </a:p>
        </p:txBody>
      </p:sp>
      <p:sp>
        <p:nvSpPr>
          <p:cNvPr id="5" name="TextBox 4"/>
          <p:cNvSpPr txBox="1"/>
          <p:nvPr/>
        </p:nvSpPr>
        <p:spPr>
          <a:xfrm>
            <a:off x="9193851" y="1621750"/>
            <a:ext cx="288032" cy="400110"/>
          </a:xfrm>
          <a:prstGeom prst="rect">
            <a:avLst/>
          </a:prstGeom>
          <a:noFill/>
        </p:spPr>
        <p:txBody>
          <a:bodyPr wrap="square" rtlCol="0">
            <a:spAutoFit/>
          </a:bodyPr>
          <a:lstStyle/>
          <a:p>
            <a:r>
              <a:rPr lang="en-US" sz="2000" b="1" dirty="0"/>
              <a:t>3</a:t>
            </a:r>
            <a:endParaRPr lang="ru-RU" sz="2000" b="1" dirty="0"/>
          </a:p>
        </p:txBody>
      </p:sp>
      <p:sp>
        <p:nvSpPr>
          <p:cNvPr id="7" name="TextBox 6"/>
          <p:cNvSpPr txBox="1"/>
          <p:nvPr/>
        </p:nvSpPr>
        <p:spPr>
          <a:xfrm>
            <a:off x="10387286" y="1890055"/>
            <a:ext cx="288032" cy="400110"/>
          </a:xfrm>
          <a:prstGeom prst="rect">
            <a:avLst/>
          </a:prstGeom>
          <a:noFill/>
        </p:spPr>
        <p:txBody>
          <a:bodyPr wrap="square" rtlCol="0">
            <a:spAutoFit/>
          </a:bodyPr>
          <a:lstStyle/>
          <a:p>
            <a:r>
              <a:rPr lang="en-US" sz="2000" b="1" dirty="0"/>
              <a:t>3</a:t>
            </a:r>
            <a:endParaRPr lang="ru-RU" sz="2000" b="1" dirty="0"/>
          </a:p>
        </p:txBody>
      </p:sp>
      <p:sp>
        <p:nvSpPr>
          <p:cNvPr id="8" name="TextBox 7"/>
          <p:cNvSpPr txBox="1"/>
          <p:nvPr/>
        </p:nvSpPr>
        <p:spPr>
          <a:xfrm>
            <a:off x="8534550" y="2901264"/>
            <a:ext cx="288032" cy="400110"/>
          </a:xfrm>
          <a:prstGeom prst="rect">
            <a:avLst/>
          </a:prstGeom>
          <a:noFill/>
        </p:spPr>
        <p:txBody>
          <a:bodyPr wrap="square" rtlCol="0">
            <a:spAutoFit/>
          </a:bodyPr>
          <a:lstStyle/>
          <a:p>
            <a:r>
              <a:rPr lang="en-US" sz="2000" b="1" dirty="0">
                <a:solidFill>
                  <a:srgbClr val="000099"/>
                </a:solidFill>
              </a:rPr>
              <a:t>3</a:t>
            </a:r>
            <a:endParaRPr lang="ru-RU" sz="2000" b="1" dirty="0">
              <a:solidFill>
                <a:srgbClr val="000099"/>
              </a:solidFill>
            </a:endParaRPr>
          </a:p>
        </p:txBody>
      </p:sp>
      <p:sp>
        <p:nvSpPr>
          <p:cNvPr id="9" name="TextBox 8"/>
          <p:cNvSpPr txBox="1"/>
          <p:nvPr/>
        </p:nvSpPr>
        <p:spPr>
          <a:xfrm>
            <a:off x="8992302" y="4735666"/>
            <a:ext cx="288032" cy="400110"/>
          </a:xfrm>
          <a:prstGeom prst="rect">
            <a:avLst/>
          </a:prstGeom>
          <a:noFill/>
        </p:spPr>
        <p:txBody>
          <a:bodyPr wrap="square" rtlCol="0">
            <a:spAutoFit/>
          </a:bodyPr>
          <a:lstStyle/>
          <a:p>
            <a:r>
              <a:rPr lang="en-US" sz="2000" b="1" dirty="0">
                <a:solidFill>
                  <a:srgbClr val="000099"/>
                </a:solidFill>
              </a:rPr>
              <a:t>3</a:t>
            </a:r>
            <a:endParaRPr lang="ru-RU" sz="2000" b="1" dirty="0">
              <a:solidFill>
                <a:srgbClr val="000099"/>
              </a:solidFill>
            </a:endParaRPr>
          </a:p>
        </p:txBody>
      </p:sp>
      <p:sp>
        <p:nvSpPr>
          <p:cNvPr id="10" name="TextBox 9"/>
          <p:cNvSpPr txBox="1"/>
          <p:nvPr/>
        </p:nvSpPr>
        <p:spPr>
          <a:xfrm>
            <a:off x="10293152" y="5395363"/>
            <a:ext cx="288032" cy="400110"/>
          </a:xfrm>
          <a:prstGeom prst="rect">
            <a:avLst/>
          </a:prstGeom>
          <a:noFill/>
        </p:spPr>
        <p:txBody>
          <a:bodyPr wrap="square" rtlCol="0">
            <a:spAutoFit/>
          </a:bodyPr>
          <a:lstStyle/>
          <a:p>
            <a:r>
              <a:rPr lang="en-US" sz="2000" b="1" dirty="0">
                <a:solidFill>
                  <a:srgbClr val="000099"/>
                </a:solidFill>
              </a:rPr>
              <a:t>3</a:t>
            </a:r>
            <a:endParaRPr lang="ru-RU" sz="2000" b="1" dirty="0">
              <a:solidFill>
                <a:srgbClr val="000099"/>
              </a:solidFill>
            </a:endParaRPr>
          </a:p>
        </p:txBody>
      </p:sp>
      <p:sp>
        <p:nvSpPr>
          <p:cNvPr id="11" name="TextBox 10"/>
          <p:cNvSpPr txBox="1"/>
          <p:nvPr/>
        </p:nvSpPr>
        <p:spPr>
          <a:xfrm>
            <a:off x="5066408" y="5795473"/>
            <a:ext cx="288032" cy="400110"/>
          </a:xfrm>
          <a:prstGeom prst="rect">
            <a:avLst/>
          </a:prstGeom>
          <a:noFill/>
        </p:spPr>
        <p:txBody>
          <a:bodyPr wrap="square" rtlCol="0">
            <a:spAutoFit/>
          </a:bodyPr>
          <a:lstStyle/>
          <a:p>
            <a:r>
              <a:rPr lang="en-US" sz="2000" b="1" dirty="0">
                <a:solidFill>
                  <a:srgbClr val="000099"/>
                </a:solidFill>
              </a:rPr>
              <a:t>3</a:t>
            </a:r>
            <a:endParaRPr lang="ru-RU" sz="2000" b="1" dirty="0">
              <a:solidFill>
                <a:srgbClr val="000099"/>
              </a:solidFill>
            </a:endParaRPr>
          </a:p>
        </p:txBody>
      </p:sp>
      <p:sp>
        <p:nvSpPr>
          <p:cNvPr id="12" name="TextBox 11"/>
          <p:cNvSpPr txBox="1"/>
          <p:nvPr/>
        </p:nvSpPr>
        <p:spPr>
          <a:xfrm>
            <a:off x="8357733" y="3805365"/>
            <a:ext cx="288032" cy="400110"/>
          </a:xfrm>
          <a:prstGeom prst="rect">
            <a:avLst/>
          </a:prstGeom>
          <a:noFill/>
        </p:spPr>
        <p:txBody>
          <a:bodyPr wrap="square" rtlCol="0">
            <a:spAutoFit/>
          </a:bodyPr>
          <a:lstStyle/>
          <a:p>
            <a:r>
              <a:rPr lang="en-US" sz="2000" b="1" dirty="0">
                <a:solidFill>
                  <a:srgbClr val="000099"/>
                </a:solidFill>
              </a:rPr>
              <a:t>3</a:t>
            </a:r>
            <a:endParaRPr lang="ru-RU" sz="2000" b="1" dirty="0">
              <a:solidFill>
                <a:srgbClr val="000099"/>
              </a:solidFill>
            </a:endParaRPr>
          </a:p>
        </p:txBody>
      </p:sp>
      <p:sp>
        <p:nvSpPr>
          <p:cNvPr id="13" name="TextBox 12"/>
          <p:cNvSpPr txBox="1"/>
          <p:nvPr/>
        </p:nvSpPr>
        <p:spPr>
          <a:xfrm>
            <a:off x="11101951" y="3405255"/>
            <a:ext cx="288032" cy="400110"/>
          </a:xfrm>
          <a:prstGeom prst="rect">
            <a:avLst/>
          </a:prstGeom>
          <a:noFill/>
        </p:spPr>
        <p:txBody>
          <a:bodyPr wrap="square" rtlCol="0">
            <a:spAutoFit/>
          </a:bodyPr>
          <a:lstStyle/>
          <a:p>
            <a:r>
              <a:rPr lang="en-US" sz="2000" b="1" dirty="0">
                <a:solidFill>
                  <a:srgbClr val="000099"/>
                </a:solidFill>
              </a:rPr>
              <a:t>3</a:t>
            </a:r>
            <a:endParaRPr lang="ru-RU" sz="2000" b="1" dirty="0">
              <a:solidFill>
                <a:srgbClr val="000099"/>
              </a:solidFill>
            </a:endParaRPr>
          </a:p>
        </p:txBody>
      </p:sp>
    </p:spTree>
    <p:extLst>
      <p:ext uri="{BB962C8B-B14F-4D97-AF65-F5344CB8AC3E}">
        <p14:creationId xmlns:p14="http://schemas.microsoft.com/office/powerpoint/2010/main" val="311698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EArslanova\Desktop\source_photo.jpg"/>
          <p:cNvPicPr>
            <a:picLocks noChangeAspect="1" noChangeArrowheads="1"/>
          </p:cNvPicPr>
          <p:nvPr/>
        </p:nvPicPr>
        <p:blipFill>
          <a:blip r:embed="rId2" cstate="print"/>
          <a:srcRect l="33990" r="16667" b="40464"/>
          <a:stretch>
            <a:fillRect/>
          </a:stretch>
        </p:blipFill>
        <p:spPr bwMode="auto">
          <a:xfrm>
            <a:off x="1524000" y="0"/>
            <a:ext cx="9144000" cy="6858000"/>
          </a:xfrm>
          <a:prstGeom prst="rect">
            <a:avLst/>
          </a:prstGeom>
          <a:noFill/>
        </p:spPr>
      </p:pic>
      <p:pic>
        <p:nvPicPr>
          <p:cNvPr id="31" name="Picture 2" descr="C:\Users\EArslanova\Desktop\source_photo.jpg"/>
          <p:cNvPicPr>
            <a:picLocks noChangeAspect="1" noChangeArrowheads="1"/>
          </p:cNvPicPr>
          <p:nvPr/>
        </p:nvPicPr>
        <p:blipFill>
          <a:blip r:embed="rId2" cstate="print"/>
          <a:srcRect l="33990" r="16667" b="97887"/>
          <a:stretch>
            <a:fillRect/>
          </a:stretch>
        </p:blipFill>
        <p:spPr bwMode="auto">
          <a:xfrm>
            <a:off x="2999656" y="1268760"/>
            <a:ext cx="3024336" cy="720080"/>
          </a:xfrm>
          <a:prstGeom prst="rect">
            <a:avLst/>
          </a:prstGeom>
          <a:noFill/>
        </p:spPr>
      </p:pic>
      <p:pic>
        <p:nvPicPr>
          <p:cNvPr id="19" name="Picture 2" descr="C:\Users\EArslanova\Desktop\source_photo.jpg"/>
          <p:cNvPicPr>
            <a:picLocks noChangeAspect="1" noChangeArrowheads="1"/>
          </p:cNvPicPr>
          <p:nvPr/>
        </p:nvPicPr>
        <p:blipFill>
          <a:blip r:embed="rId2" cstate="print"/>
          <a:srcRect l="33990" r="16667" b="97887"/>
          <a:stretch>
            <a:fillRect/>
          </a:stretch>
        </p:blipFill>
        <p:spPr bwMode="auto">
          <a:xfrm>
            <a:off x="1524000" y="4725144"/>
            <a:ext cx="3995936" cy="2132856"/>
          </a:xfrm>
          <a:prstGeom prst="rect">
            <a:avLst/>
          </a:prstGeom>
          <a:noFill/>
        </p:spPr>
      </p:pic>
      <p:pic>
        <p:nvPicPr>
          <p:cNvPr id="16" name="Picture 2" descr="C:\Users\EArslanova\Desktop\source_photo.jpg"/>
          <p:cNvPicPr>
            <a:picLocks noChangeAspect="1" noChangeArrowheads="1"/>
          </p:cNvPicPr>
          <p:nvPr/>
        </p:nvPicPr>
        <p:blipFill>
          <a:blip r:embed="rId2" cstate="print"/>
          <a:srcRect l="33990" r="16667" b="97887"/>
          <a:stretch>
            <a:fillRect/>
          </a:stretch>
        </p:blipFill>
        <p:spPr bwMode="auto">
          <a:xfrm>
            <a:off x="1596008" y="25803"/>
            <a:ext cx="9144000" cy="1268760"/>
          </a:xfrm>
          <a:prstGeom prst="rect">
            <a:avLst/>
          </a:prstGeom>
          <a:noFill/>
        </p:spPr>
      </p:pic>
      <p:sp>
        <p:nvSpPr>
          <p:cNvPr id="3" name="Содержимое 2"/>
          <p:cNvSpPr>
            <a:spLocks noGrp="1"/>
          </p:cNvSpPr>
          <p:nvPr>
            <p:ph idx="1"/>
          </p:nvPr>
        </p:nvSpPr>
        <p:spPr>
          <a:xfrm>
            <a:off x="2330465" y="1144925"/>
            <a:ext cx="4104456" cy="899307"/>
          </a:xfrm>
        </p:spPr>
        <p:txBody>
          <a:bodyPr>
            <a:noAutofit/>
          </a:bodyPr>
          <a:lstStyle/>
          <a:p>
            <a:pPr algn="ctr">
              <a:buNone/>
            </a:pPr>
            <a:r>
              <a:rPr lang="ru-RU" sz="6000" b="1" dirty="0">
                <a:ln>
                  <a:solidFill>
                    <a:schemeClr val="tx1"/>
                  </a:solidFill>
                </a:ln>
                <a:solidFill>
                  <a:srgbClr val="000099"/>
                </a:solidFill>
              </a:rPr>
              <a:t>145,0млн.м</a:t>
            </a:r>
            <a:endParaRPr lang="ru-RU" sz="4800" b="1" dirty="0">
              <a:ln>
                <a:solidFill>
                  <a:schemeClr val="tx1"/>
                </a:solidFill>
              </a:ln>
              <a:solidFill>
                <a:srgbClr val="000099"/>
              </a:solidFill>
            </a:endParaRPr>
          </a:p>
        </p:txBody>
      </p:sp>
      <p:sp>
        <p:nvSpPr>
          <p:cNvPr id="13" name="Содержимое 2"/>
          <p:cNvSpPr txBox="1">
            <a:spLocks/>
          </p:cNvSpPr>
          <p:nvPr/>
        </p:nvSpPr>
        <p:spPr>
          <a:xfrm>
            <a:off x="6816080" y="1064262"/>
            <a:ext cx="3456384" cy="996587"/>
          </a:xfrm>
          <a:prstGeom prst="rect">
            <a:avLst/>
          </a:prstGeom>
        </p:spPr>
        <p:txBody>
          <a:bodyPr vert="horz" lIns="91440" tIns="45720" rIns="91440" bIns="45720" rtlCol="0">
            <a:noAutofit/>
          </a:bodyPr>
          <a:lstStyle/>
          <a:p>
            <a:pPr marL="342900" indent="-342900" algn="ctr">
              <a:spcBef>
                <a:spcPct val="20000"/>
              </a:spcBef>
              <a:defRPr/>
            </a:pPr>
            <a:r>
              <a:rPr lang="ru-RU" sz="6000" b="1" dirty="0">
                <a:ln>
                  <a:solidFill>
                    <a:schemeClr val="tx1"/>
                  </a:solidFill>
                </a:ln>
                <a:solidFill>
                  <a:srgbClr val="C00000"/>
                </a:solidFill>
              </a:rPr>
              <a:t>42,5млн.м</a:t>
            </a:r>
            <a:r>
              <a:rPr lang="ru-RU" sz="4800" b="1" dirty="0">
                <a:ln>
                  <a:solidFill>
                    <a:schemeClr val="tx1"/>
                  </a:solidFill>
                </a:ln>
                <a:solidFill>
                  <a:srgbClr val="C00000"/>
                </a:solidFill>
              </a:rPr>
              <a:t>.</a:t>
            </a:r>
          </a:p>
        </p:txBody>
      </p:sp>
      <p:graphicFrame>
        <p:nvGraphicFramePr>
          <p:cNvPr id="14" name="Диаграмма 13"/>
          <p:cNvGraphicFramePr/>
          <p:nvPr>
            <p:extLst/>
          </p:nvPr>
        </p:nvGraphicFramePr>
        <p:xfrm>
          <a:off x="1307468" y="3872106"/>
          <a:ext cx="5331292" cy="3304441"/>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4"/>
          <p:cNvSpPr txBox="1"/>
          <p:nvPr/>
        </p:nvSpPr>
        <p:spPr>
          <a:xfrm>
            <a:off x="1524000" y="116633"/>
            <a:ext cx="9144000" cy="830997"/>
          </a:xfrm>
          <a:prstGeom prst="rect">
            <a:avLst/>
          </a:prstGeom>
          <a:noFill/>
        </p:spPr>
        <p:txBody>
          <a:bodyPr wrap="square" rtlCol="0">
            <a:spAutoFit/>
          </a:bodyPr>
          <a:lstStyle/>
          <a:p>
            <a:pPr algn="ctr"/>
            <a:r>
              <a:rPr lang="ru-RU" sz="4800" b="1" dirty="0">
                <a:solidFill>
                  <a:srgbClr val="C00000"/>
                </a:solidFill>
              </a:rPr>
              <a:t>РОССИЙСКИЙ лесной экспорт</a:t>
            </a:r>
          </a:p>
        </p:txBody>
      </p:sp>
      <p:sp>
        <p:nvSpPr>
          <p:cNvPr id="17" name="Содержимое 2"/>
          <p:cNvSpPr txBox="1">
            <a:spLocks/>
          </p:cNvSpPr>
          <p:nvPr/>
        </p:nvSpPr>
        <p:spPr>
          <a:xfrm>
            <a:off x="9346795" y="1013574"/>
            <a:ext cx="1224136" cy="648072"/>
          </a:xfrm>
          <a:prstGeom prst="rect">
            <a:avLst/>
          </a:prstGeom>
        </p:spPr>
        <p:txBody>
          <a:bodyPr vert="horz" lIns="91440" tIns="45720" rIns="91440" bIns="45720" rtlCol="0">
            <a:noAutofit/>
          </a:bodyPr>
          <a:lstStyle/>
          <a:p>
            <a:pPr marL="342900" indent="-342900" algn="ctr">
              <a:spcBef>
                <a:spcPct val="20000"/>
              </a:spcBef>
              <a:defRPr/>
            </a:pPr>
            <a:r>
              <a:rPr lang="ru-RU" sz="3200" b="1" dirty="0">
                <a:ln>
                  <a:solidFill>
                    <a:schemeClr val="tx1"/>
                  </a:solidFill>
                </a:ln>
                <a:solidFill>
                  <a:srgbClr val="C00000"/>
                </a:solidFill>
              </a:rPr>
              <a:t>3</a:t>
            </a:r>
          </a:p>
        </p:txBody>
      </p:sp>
      <p:sp>
        <p:nvSpPr>
          <p:cNvPr id="18" name="Содержимое 2"/>
          <p:cNvSpPr txBox="1">
            <a:spLocks/>
          </p:cNvSpPr>
          <p:nvPr/>
        </p:nvSpPr>
        <p:spPr>
          <a:xfrm>
            <a:off x="5732018" y="986255"/>
            <a:ext cx="1169039" cy="797897"/>
          </a:xfrm>
          <a:prstGeom prst="rect">
            <a:avLst/>
          </a:prstGeom>
        </p:spPr>
        <p:txBody>
          <a:bodyPr vert="horz" lIns="91440" tIns="45720" rIns="91440" bIns="45720" rtlCol="0">
            <a:noAutofit/>
          </a:bodyPr>
          <a:lstStyle/>
          <a:p>
            <a:pPr marL="342900" indent="-342900" algn="ctr">
              <a:spcBef>
                <a:spcPct val="20000"/>
              </a:spcBef>
              <a:defRPr/>
            </a:pPr>
            <a:r>
              <a:rPr lang="ru-RU" sz="4000" b="1" dirty="0">
                <a:ln>
                  <a:solidFill>
                    <a:schemeClr val="tx1"/>
                  </a:solidFill>
                </a:ln>
                <a:solidFill>
                  <a:srgbClr val="000099"/>
                </a:solidFill>
              </a:rPr>
              <a:t> </a:t>
            </a:r>
            <a:r>
              <a:rPr lang="ru-RU" sz="3200" b="1" dirty="0">
                <a:ln>
                  <a:solidFill>
                    <a:schemeClr val="tx1"/>
                  </a:solidFill>
                </a:ln>
                <a:solidFill>
                  <a:srgbClr val="000099"/>
                </a:solidFill>
              </a:rPr>
              <a:t>3</a:t>
            </a:r>
          </a:p>
        </p:txBody>
      </p:sp>
      <p:sp>
        <p:nvSpPr>
          <p:cNvPr id="22" name="Стрелка вниз 21"/>
          <p:cNvSpPr/>
          <p:nvPr/>
        </p:nvSpPr>
        <p:spPr>
          <a:xfrm rot="1229646">
            <a:off x="4707103" y="2412635"/>
            <a:ext cx="360263" cy="1822517"/>
          </a:xfrm>
          <a:prstGeom prst="downArrow">
            <a:avLst/>
          </a:prstGeom>
          <a:solidFill>
            <a:srgbClr val="0000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Стрелка вниз 22"/>
          <p:cNvSpPr/>
          <p:nvPr/>
        </p:nvSpPr>
        <p:spPr>
          <a:xfrm rot="4441846">
            <a:off x="4348099" y="2044845"/>
            <a:ext cx="344884" cy="1495755"/>
          </a:xfrm>
          <a:prstGeom prst="downArrow">
            <a:avLst/>
          </a:prstGeom>
          <a:solidFill>
            <a:srgbClr val="0000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Стрелка вниз 23"/>
          <p:cNvSpPr/>
          <p:nvPr/>
        </p:nvSpPr>
        <p:spPr>
          <a:xfrm rot="6297994">
            <a:off x="4630932" y="1953428"/>
            <a:ext cx="333747" cy="1006456"/>
          </a:xfrm>
          <a:prstGeom prst="downArrow">
            <a:avLst/>
          </a:prstGeom>
          <a:solidFill>
            <a:srgbClr val="0000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Стрелка вниз 24"/>
          <p:cNvSpPr/>
          <p:nvPr/>
        </p:nvSpPr>
        <p:spPr>
          <a:xfrm rot="18316114">
            <a:off x="8718401" y="2499376"/>
            <a:ext cx="318438" cy="1420024"/>
          </a:xfrm>
          <a:prstGeom prst="down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Стрелка вниз 25"/>
          <p:cNvSpPr/>
          <p:nvPr/>
        </p:nvSpPr>
        <p:spPr>
          <a:xfrm>
            <a:off x="8094736" y="2728764"/>
            <a:ext cx="311463" cy="700237"/>
          </a:xfrm>
          <a:prstGeom prst="down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7" name="Picture 2" descr="C:\Users\EArslanova\Desktop\source_photo.jpg"/>
          <p:cNvPicPr>
            <a:picLocks noChangeAspect="1" noChangeArrowheads="1"/>
          </p:cNvPicPr>
          <p:nvPr/>
        </p:nvPicPr>
        <p:blipFill>
          <a:blip r:embed="rId2" cstate="print"/>
          <a:srcRect l="56285" t="47823" r="34390" b="48426"/>
          <a:stretch>
            <a:fillRect/>
          </a:stretch>
        </p:blipFill>
        <p:spPr bwMode="auto">
          <a:xfrm>
            <a:off x="7248128" y="5805264"/>
            <a:ext cx="648072" cy="548680"/>
          </a:xfrm>
          <a:prstGeom prst="rect">
            <a:avLst/>
          </a:prstGeom>
          <a:noFill/>
        </p:spPr>
      </p:pic>
      <p:pic>
        <p:nvPicPr>
          <p:cNvPr id="28" name="Picture 2" descr="C:\Users\EArslanova\Desktop\source_photo.jpg"/>
          <p:cNvPicPr>
            <a:picLocks noChangeAspect="1" noChangeArrowheads="1"/>
          </p:cNvPicPr>
          <p:nvPr/>
        </p:nvPicPr>
        <p:blipFill>
          <a:blip r:embed="rId2" cstate="print"/>
          <a:srcRect l="56285" t="47823" r="34390" b="48426"/>
          <a:stretch>
            <a:fillRect/>
          </a:stretch>
        </p:blipFill>
        <p:spPr bwMode="auto">
          <a:xfrm>
            <a:off x="5515536" y="6583660"/>
            <a:ext cx="432962" cy="548680"/>
          </a:xfrm>
          <a:prstGeom prst="rect">
            <a:avLst/>
          </a:prstGeom>
          <a:noFill/>
        </p:spPr>
      </p:pic>
      <p:pic>
        <p:nvPicPr>
          <p:cNvPr id="29" name="Picture 2" descr="C:\Users\EArslanova\Desktop\source_photo.jpg"/>
          <p:cNvPicPr>
            <a:picLocks noChangeAspect="1" noChangeArrowheads="1"/>
          </p:cNvPicPr>
          <p:nvPr/>
        </p:nvPicPr>
        <p:blipFill>
          <a:blip r:embed="rId2" cstate="print"/>
          <a:srcRect l="56285" t="47823" r="34390" b="48426"/>
          <a:stretch>
            <a:fillRect/>
          </a:stretch>
        </p:blipFill>
        <p:spPr bwMode="auto">
          <a:xfrm>
            <a:off x="5519937" y="4725145"/>
            <a:ext cx="914985" cy="276317"/>
          </a:xfrm>
          <a:prstGeom prst="rect">
            <a:avLst/>
          </a:prstGeom>
          <a:noFill/>
        </p:spPr>
      </p:pic>
      <p:sp>
        <p:nvSpPr>
          <p:cNvPr id="20" name="Стрелка вниз 19"/>
          <p:cNvSpPr/>
          <p:nvPr/>
        </p:nvSpPr>
        <p:spPr>
          <a:xfrm rot="19163924">
            <a:off x="5447221" y="2499795"/>
            <a:ext cx="344884" cy="1072134"/>
          </a:xfrm>
          <a:prstGeom prst="downArrow">
            <a:avLst/>
          </a:prstGeom>
          <a:solidFill>
            <a:srgbClr val="0000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Стрелка вниз 20"/>
          <p:cNvSpPr/>
          <p:nvPr/>
        </p:nvSpPr>
        <p:spPr>
          <a:xfrm rot="5551069">
            <a:off x="5993026" y="1622840"/>
            <a:ext cx="488580" cy="2093173"/>
          </a:xfrm>
          <a:prstGeom prst="downArrow">
            <a:avLst/>
          </a:prstGeom>
          <a:solidFill>
            <a:srgbClr val="0000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4" name="Picture 2" descr="C:\Users\EArslanova\Desktop\source_photo.jpg"/>
          <p:cNvPicPr>
            <a:picLocks noChangeAspect="1" noChangeArrowheads="1"/>
          </p:cNvPicPr>
          <p:nvPr/>
        </p:nvPicPr>
        <p:blipFill>
          <a:blip r:embed="rId2" cstate="print"/>
          <a:srcRect l="56285" t="47823" r="34390" b="48426"/>
          <a:stretch>
            <a:fillRect/>
          </a:stretch>
        </p:blipFill>
        <p:spPr bwMode="auto">
          <a:xfrm>
            <a:off x="5591030" y="6539454"/>
            <a:ext cx="432962" cy="548680"/>
          </a:xfrm>
          <a:prstGeom prst="rect">
            <a:avLst/>
          </a:prstGeom>
          <a:noFill/>
        </p:spPr>
      </p:pic>
      <p:sp>
        <p:nvSpPr>
          <p:cNvPr id="30" name="Заголовок 1"/>
          <p:cNvSpPr>
            <a:spLocks noGrp="1"/>
          </p:cNvSpPr>
          <p:nvPr>
            <p:ph type="title"/>
          </p:nvPr>
        </p:nvSpPr>
        <p:spPr>
          <a:xfrm>
            <a:off x="7547218" y="5723516"/>
            <a:ext cx="4587307" cy="1225314"/>
          </a:xfrm>
        </p:spPr>
        <p:txBody>
          <a:bodyPr>
            <a:noAutofit/>
          </a:bodyPr>
          <a:lstStyle/>
          <a:p>
            <a:r>
              <a:rPr lang="ru-RU" sz="2800" b="1" dirty="0">
                <a:solidFill>
                  <a:srgbClr val="C00000"/>
                </a:solidFill>
              </a:rPr>
              <a:t>Лесная промышленность – экспортно-</a:t>
            </a:r>
            <a:r>
              <a:rPr lang="ru-RU" sz="2800" b="1" dirty="0" err="1">
                <a:solidFill>
                  <a:srgbClr val="C00000"/>
                </a:solidFill>
              </a:rPr>
              <a:t>ориентрированая</a:t>
            </a:r>
            <a:r>
              <a:rPr lang="ru-RU" sz="2800" b="1" dirty="0">
                <a:solidFill>
                  <a:srgbClr val="C00000"/>
                </a:solidFill>
              </a:rPr>
              <a:t> отрасль</a:t>
            </a:r>
          </a:p>
        </p:txBody>
      </p:sp>
    </p:spTree>
    <p:extLst>
      <p:ext uri="{BB962C8B-B14F-4D97-AF65-F5344CB8AC3E}">
        <p14:creationId xmlns:p14="http://schemas.microsoft.com/office/powerpoint/2010/main" val="30312845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endParaRPr lang="ru-RU"/>
          </a:p>
        </p:txBody>
      </p:sp>
      <p:graphicFrame>
        <p:nvGraphicFramePr>
          <p:cNvPr id="4" name="Диаграмма 3"/>
          <p:cNvGraphicFramePr/>
          <p:nvPr>
            <p:extLst/>
          </p:nvPr>
        </p:nvGraphicFramePr>
        <p:xfrm>
          <a:off x="0" y="524828"/>
          <a:ext cx="12192000" cy="6333172"/>
        </p:xfrm>
        <a:graphic>
          <a:graphicData uri="http://schemas.openxmlformats.org/drawingml/2006/chart">
            <c:chart xmlns:c="http://schemas.openxmlformats.org/drawingml/2006/chart" xmlns:r="http://schemas.openxmlformats.org/officeDocument/2006/relationships" r:id="rId2"/>
          </a:graphicData>
        </a:graphic>
      </p:graphicFrame>
      <p:sp>
        <p:nvSpPr>
          <p:cNvPr id="5" name="Заголовок 1"/>
          <p:cNvSpPr>
            <a:spLocks noGrp="1"/>
          </p:cNvSpPr>
          <p:nvPr/>
        </p:nvSpPr>
        <p:spPr>
          <a:xfrm>
            <a:off x="142875" y="4763"/>
            <a:ext cx="11906250" cy="520065"/>
          </a:xfrm>
          <a:prstGeom prst="rect">
            <a:avLst/>
          </a:prstGeom>
        </p:spPr>
        <p:txBody>
          <a:bodyPr vert="horz" lIns="91440" tIns="45720" rIns="91440" bIns="45720" rtlCol="0" anchor="ctr">
            <a:normAutofit fontScale="90000" lnSpcReduction="20000"/>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ru-RU" sz="3600" b="1" dirty="0"/>
              <a:t>Объёмы заготовки по заключенным договорам аренды </a:t>
            </a:r>
            <a:r>
              <a:rPr lang="ru-RU" sz="3600" b="1" dirty="0" smtClean="0"/>
              <a:t>2019 </a:t>
            </a:r>
            <a:r>
              <a:rPr lang="ru-RU" sz="3600" b="1" dirty="0"/>
              <a:t>г.</a:t>
            </a:r>
          </a:p>
        </p:txBody>
      </p:sp>
    </p:spTree>
    <p:extLst>
      <p:ext uri="{BB962C8B-B14F-4D97-AF65-F5344CB8AC3E}">
        <p14:creationId xmlns:p14="http://schemas.microsoft.com/office/powerpoint/2010/main" val="26231333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graphicFrame>
        <p:nvGraphicFramePr>
          <p:cNvPr id="4" name="Диаграмма 3">
            <a:extLst>
              <a:ext uri="{FF2B5EF4-FFF2-40B4-BE49-F238E27FC236}">
                <a16:creationId xmlns:xdr="http://schemas.openxmlformats.org/drawingml/2006/spreadsheetDrawing" xmlns:a16="http://schemas.microsoft.com/office/drawing/2014/main" xmlns="" xmlns:lc="http://schemas.openxmlformats.org/drawingml/2006/lockedCanvas" id="{00000000-0008-0000-0000-000011000000}"/>
              </a:ext>
            </a:extLst>
          </p:cNvPr>
          <p:cNvGraphicFramePr>
            <a:graphicFrameLocks/>
          </p:cNvGraphicFramePr>
          <p:nvPr>
            <p:extLst/>
          </p:nvPr>
        </p:nvGraphicFramePr>
        <p:xfrm>
          <a:off x="0" y="0"/>
          <a:ext cx="12192000"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02719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graphicFrame>
        <p:nvGraphicFramePr>
          <p:cNvPr id="4" name="Диаграмма 3"/>
          <p:cNvGraphicFramePr>
            <a:graphicFrameLocks/>
          </p:cNvGraphicFramePr>
          <p:nvPr>
            <p:extLst/>
          </p:nvPr>
        </p:nvGraphicFramePr>
        <p:xfrm>
          <a:off x="0" y="0"/>
          <a:ext cx="12192000"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055829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graphicFrame>
        <p:nvGraphicFramePr>
          <p:cNvPr id="4" name="Диаграмма 3">
            <a:extLst>
              <a:ext uri="{FF2B5EF4-FFF2-40B4-BE49-F238E27FC236}">
                <a16:creationId xmlns:xdr="http://schemas.openxmlformats.org/drawingml/2006/spreadsheetDrawing" xmlns:a16="http://schemas.microsoft.com/office/drawing/2014/main" xmlns="" xmlns:lc="http://schemas.openxmlformats.org/drawingml/2006/lockedCanvas" id="{00000000-0008-0000-0000-00001A000000}"/>
              </a:ext>
            </a:extLst>
          </p:cNvPr>
          <p:cNvGraphicFramePr>
            <a:graphicFrameLocks/>
          </p:cNvGraphicFramePr>
          <p:nvPr>
            <p:extLst/>
          </p:nvPr>
        </p:nvGraphicFramePr>
        <p:xfrm>
          <a:off x="0" y="0"/>
          <a:ext cx="12192000"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978433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graphicFrame>
        <p:nvGraphicFramePr>
          <p:cNvPr id="4" name="Диаграмма 3">
            <a:extLst>
              <a:ext uri="{FF2B5EF4-FFF2-40B4-BE49-F238E27FC236}">
                <a16:creationId xmlns:xdr="http://schemas.openxmlformats.org/drawingml/2006/spreadsheetDrawing" xmlns:a16="http://schemas.microsoft.com/office/drawing/2014/main" xmlns="" xmlns:lc="http://schemas.openxmlformats.org/drawingml/2006/lockedCanvas" id="{00000000-0008-0000-0000-00001D000000}"/>
              </a:ext>
            </a:extLst>
          </p:cNvPr>
          <p:cNvGraphicFramePr>
            <a:graphicFrameLocks/>
          </p:cNvGraphicFramePr>
          <p:nvPr>
            <p:extLst/>
          </p:nvPr>
        </p:nvGraphicFramePr>
        <p:xfrm>
          <a:off x="0" y="0"/>
          <a:ext cx="12192000" cy="6858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Диаграмма 4"/>
          <p:cNvGraphicFramePr>
            <a:graphicFrameLocks/>
          </p:cNvGraphicFramePr>
          <p:nvPr>
            <p:extLst/>
          </p:nvPr>
        </p:nvGraphicFramePr>
        <p:xfrm>
          <a:off x="-1" y="3031524"/>
          <a:ext cx="4102443" cy="28647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40235878"/>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6421</TotalTime>
  <Words>1169</Words>
  <Application>Microsoft Office PowerPoint</Application>
  <PresentationFormat>Широкоэкранный</PresentationFormat>
  <Paragraphs>97</Paragraphs>
  <Slides>29</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29</vt:i4>
      </vt:variant>
    </vt:vector>
  </HeadingPairs>
  <TitlesOfParts>
    <vt:vector size="35" baseType="lpstr">
      <vt:lpstr>MS Mincho</vt:lpstr>
      <vt:lpstr>Arial</vt:lpstr>
      <vt:lpstr>Calibri</vt:lpstr>
      <vt:lpstr>Calibri Light</vt:lpstr>
      <vt:lpstr>Times New Roman</vt:lpstr>
      <vt:lpstr>Тема Office</vt:lpstr>
      <vt:lpstr>Презентация PowerPoint</vt:lpstr>
      <vt:lpstr>Потребление древесины на одного человека около 0,33кбм. в год </vt:lpstr>
      <vt:lpstr>РОССИЙСКАЯ ФЕДЕРАЦИЯ</vt:lpstr>
      <vt:lpstr>Лесная промышленность – экспортно-ориентрированая отрасль</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Один из факторов падения цен на мировом рынке – дорожание доллара США к валютам Азиатских стран.</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Предложения направленные в июле 2023 года Законодательной Думой Хабаровского края в Правительство РФ</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Сидоренко Александр Николаевич</dc:creator>
  <cp:lastModifiedBy>Сидоренко Александр Николаевич</cp:lastModifiedBy>
  <cp:revision>184</cp:revision>
  <dcterms:created xsi:type="dcterms:W3CDTF">2022-12-27T08:57:35Z</dcterms:created>
  <dcterms:modified xsi:type="dcterms:W3CDTF">2023-09-18T07:36:17Z</dcterms:modified>
</cp:coreProperties>
</file>